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66" r:id="rId2"/>
    <p:sldId id="257" r:id="rId3"/>
    <p:sldId id="264" r:id="rId4"/>
    <p:sldId id="265" r:id="rId5"/>
    <p:sldId id="258" r:id="rId6"/>
    <p:sldId id="267" r:id="rId7"/>
    <p:sldId id="296" r:id="rId8"/>
    <p:sldId id="268" r:id="rId9"/>
    <p:sldId id="269" r:id="rId10"/>
    <p:sldId id="287" r:id="rId11"/>
    <p:sldId id="298" r:id="rId12"/>
    <p:sldId id="299" r:id="rId13"/>
    <p:sldId id="300" r:id="rId14"/>
    <p:sldId id="291" r:id="rId15"/>
    <p:sldId id="301" r:id="rId16"/>
    <p:sldId id="303" r:id="rId17"/>
    <p:sldId id="302" r:id="rId18"/>
    <p:sldId id="304" r:id="rId19"/>
    <p:sldId id="305" r:id="rId20"/>
    <p:sldId id="314" r:id="rId21"/>
    <p:sldId id="308" r:id="rId22"/>
    <p:sldId id="309" r:id="rId23"/>
    <p:sldId id="270" r:id="rId24"/>
    <p:sldId id="283" r:id="rId25"/>
    <p:sldId id="285" r:id="rId26"/>
    <p:sldId id="286" r:id="rId27"/>
    <p:sldId id="284" r:id="rId28"/>
    <p:sldId id="271" r:id="rId29"/>
    <p:sldId id="272" r:id="rId30"/>
    <p:sldId id="273" r:id="rId31"/>
    <p:sldId id="274" r:id="rId32"/>
    <p:sldId id="275" r:id="rId33"/>
    <p:sldId id="276" r:id="rId34"/>
    <p:sldId id="277" r:id="rId35"/>
    <p:sldId id="279" r:id="rId36"/>
    <p:sldId id="280" r:id="rId37"/>
    <p:sldId id="281" r:id="rId38"/>
    <p:sldId id="282" r:id="rId39"/>
    <p:sldId id="295" r:id="rId40"/>
    <p:sldId id="307" r:id="rId41"/>
    <p:sldId id="310" r:id="rId42"/>
    <p:sldId id="313" r:id="rId43"/>
    <p:sldId id="259" r:id="rId44"/>
    <p:sldId id="297"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72" autoAdjust="0"/>
    <p:restoredTop sz="75126" autoAdjust="0"/>
  </p:normalViewPr>
  <p:slideViewPr>
    <p:cSldViewPr>
      <p:cViewPr>
        <p:scale>
          <a:sx n="100" d="100"/>
          <a:sy n="100" d="100"/>
        </p:scale>
        <p:origin x="127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Participating </a:t>
            </a:r>
            <a:r>
              <a:rPr lang="en-US" dirty="0"/>
              <a:t>Institutions</a:t>
            </a:r>
          </a:p>
        </c:rich>
      </c:tx>
      <c:layout>
        <c:manualLayout>
          <c:xMode val="edge"/>
          <c:yMode val="edge"/>
          <c:x val="0.59607792145247895"/>
          <c:y val="7.2050428492029917E-2"/>
        </c:manualLayout>
      </c:layout>
      <c:overlay val="0"/>
    </c:title>
    <c:autoTitleDeleted val="0"/>
    <c:plotArea>
      <c:layout/>
      <c:pieChart>
        <c:varyColors val="1"/>
        <c:ser>
          <c:idx val="0"/>
          <c:order val="0"/>
          <c:tx>
            <c:strRef>
              <c:f>Sheet1!$B$1</c:f>
              <c:strCache>
                <c:ptCount val="1"/>
                <c:pt idx="0">
                  <c:v>Number of Particpating Institutions</c:v>
                </c:pt>
              </c:strCache>
            </c:strRef>
          </c:tx>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Sheet1!$A$2:$A$6</c:f>
              <c:strCache>
                <c:ptCount val="5"/>
                <c:pt idx="0">
                  <c:v>Public Libraries</c:v>
                </c:pt>
                <c:pt idx="1">
                  <c:v>Academic Libraries</c:v>
                </c:pt>
                <c:pt idx="2">
                  <c:v>Consortia</c:v>
                </c:pt>
                <c:pt idx="3">
                  <c:v>Independent Writers</c:v>
                </c:pt>
                <c:pt idx="4">
                  <c:v>Companies</c:v>
                </c:pt>
              </c:strCache>
            </c:strRef>
          </c:cat>
          <c:val>
            <c:numRef>
              <c:f>Sheet1!$B$2:$B$6</c:f>
              <c:numCache>
                <c:formatCode>General</c:formatCode>
                <c:ptCount val="5"/>
                <c:pt idx="0">
                  <c:v>12</c:v>
                </c:pt>
                <c:pt idx="1">
                  <c:v>30</c:v>
                </c:pt>
                <c:pt idx="2">
                  <c:v>1</c:v>
                </c:pt>
                <c:pt idx="3">
                  <c:v>2</c:v>
                </c:pt>
                <c:pt idx="4">
                  <c:v>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C02F7ED-B7B4-4CD8-83A7-09300D3FA58C}" type="datetimeFigureOut">
              <a:rPr lang="en-US" smtClean="0"/>
              <a:t>7/31/2013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CE0C78-34F2-4C51-AE38-618CA86718EE}" type="slidenum">
              <a:rPr lang="en-US" smtClean="0"/>
              <a:t>‹#›</a:t>
            </a:fld>
            <a:endParaRPr lang="en-US"/>
          </a:p>
        </p:txBody>
      </p:sp>
    </p:spTree>
    <p:extLst>
      <p:ext uri="{BB962C8B-B14F-4D97-AF65-F5344CB8AC3E}">
        <p14:creationId xmlns:p14="http://schemas.microsoft.com/office/powerpoint/2010/main" val="3293194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Presentation Abstract:</a:t>
            </a:r>
          </a:p>
          <a:p>
            <a:r>
              <a:rPr lang="en-US" smtClean="0"/>
              <a:t>n 2012, several university libraries issued a research report entitled "Library Publishing Services: Strategies for Success", which outlines several important recommendations for how libraries can develop publishing services, specifically emphasizing the need for definition and development of best practices for these publishing strategies. Our presentation will introduce the audience to the Library Publishing Toolkit, a grant-funded project which is identifying, examining and curating opportunities for content creation and distribution in public and academic libraries. The presentation will report on project outcomes, including survey results and a preview of the forthcoming open access e-book. The Library Publishing Toolkit will serve as an essential guide and set of strategies for libraries of various types to get started or improve efficiency with publishing services.</a:t>
            </a:r>
            <a:br>
              <a:rPr lang="en-US" smtClean="0"/>
            </a:br>
            <a:r>
              <a:rPr lang="en-US" smtClean="0"/>
              <a:t>The Library Publishing Toolkit is sponsored by Rochester Regional Library Council (RRLC), 2013 Incubator funding and is a joint effort of SUNY Geneseo and the Monroe County Library System.</a:t>
            </a:r>
          </a:p>
          <a:p>
            <a:endParaRPr lang="en-US" smtClean="0"/>
          </a:p>
          <a:p>
            <a:r>
              <a:rPr lang="en-US" b="1" smtClean="0"/>
              <a:t>In this presentation, the audience</a:t>
            </a:r>
            <a:r>
              <a:rPr lang="en-US" b="1" baseline="0" smtClean="0"/>
              <a:t> will:</a:t>
            </a:r>
          </a:p>
          <a:p>
            <a:pPr marL="174708" indent="-174708">
              <a:buFont typeface="Arial" pitchFamily="34" charset="0"/>
              <a:buChar char="•"/>
            </a:pPr>
            <a:r>
              <a:rPr lang="en-US" b="1" smtClean="0"/>
              <a:t>Learn about the Library Publishing Toolkit's purpose and goals. </a:t>
            </a:r>
          </a:p>
          <a:p>
            <a:pPr marL="174708" indent="-174708">
              <a:buFont typeface="Arial" pitchFamily="34" charset="0"/>
              <a:buChar char="•"/>
            </a:pPr>
            <a:r>
              <a:rPr lang="en-US" b="1" smtClean="0"/>
              <a:t>Learn how they can contribute to the next edition of the Library Publishing Toolkit. </a:t>
            </a:r>
          </a:p>
          <a:p>
            <a:pPr marL="174708" indent="-174708">
              <a:buFont typeface="Arial" pitchFamily="34" charset="0"/>
              <a:buChar char="•"/>
            </a:pPr>
            <a:r>
              <a:rPr lang="en-US" b="1" smtClean="0"/>
              <a:t>Take suggested use cases &amp; strategies back to home institutions for conversation with colleagues about library publishing strategies &amp; best practices</a:t>
            </a:r>
          </a:p>
          <a:p>
            <a:endParaRPr lang="en-US" smtClean="0"/>
          </a:p>
          <a:p>
            <a:endParaRPr lang="en-US"/>
          </a:p>
        </p:txBody>
      </p:sp>
      <p:sp>
        <p:nvSpPr>
          <p:cNvPr id="4" name="Slide Number Placeholder 3"/>
          <p:cNvSpPr>
            <a:spLocks noGrp="1"/>
          </p:cNvSpPr>
          <p:nvPr>
            <p:ph type="sldNum" sz="quarter" idx="10"/>
          </p:nvPr>
        </p:nvSpPr>
        <p:spPr/>
        <p:txBody>
          <a:bodyPr/>
          <a:lstStyle/>
          <a:p>
            <a:fld id="{DECE0C78-34F2-4C51-AE38-618CA86718EE}" type="slidenum">
              <a:rPr lang="en-US" smtClean="0"/>
              <a:t>1</a:t>
            </a:fld>
            <a:endParaRPr lang="en-US"/>
          </a:p>
        </p:txBody>
      </p:sp>
    </p:spTree>
    <p:extLst>
      <p:ext uri="{BB962C8B-B14F-4D97-AF65-F5344CB8AC3E}">
        <p14:creationId xmlns:p14="http://schemas.microsoft.com/office/powerpoint/2010/main" val="3954776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 see-what</a:t>
            </a:r>
            <a:r>
              <a:rPr lang="en-US" baseline="0" dirty="0" smtClean="0"/>
              <a:t> libraries can do/are doing. </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10</a:t>
            </a:fld>
            <a:endParaRPr lang="en-US"/>
          </a:p>
        </p:txBody>
      </p:sp>
    </p:spTree>
    <p:extLst>
      <p:ext uri="{BB962C8B-B14F-4D97-AF65-F5344CB8AC3E}">
        <p14:creationId xmlns:p14="http://schemas.microsoft.com/office/powerpoint/2010/main" val="4022664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Helps to break down of areas</a:t>
            </a:r>
            <a:r>
              <a:rPr lang="en-US" baseline="0" dirty="0" smtClean="0"/>
              <a:t> of publishing to think about how libraries can support each area:</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Creation—raw material—Niche, Local, short form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Production—administrative, editorial processes, and actual production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Access—how will the content be consumed (format) and found (discoverability, marketing)</a:t>
            </a:r>
            <a:endParaRPr lang="en-US" dirty="0" smtClean="0"/>
          </a:p>
          <a:p>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11</a:t>
            </a:fld>
            <a:endParaRPr lang="en-US"/>
          </a:p>
        </p:txBody>
      </p:sp>
    </p:spTree>
    <p:extLst>
      <p:ext uri="{BB962C8B-B14F-4D97-AF65-F5344CB8AC3E}">
        <p14:creationId xmlns:p14="http://schemas.microsoft.com/office/powerpoint/2010/main" val="214104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Creation: Who are the creators, and what is the content of people that are looking to libraries or could be looking to libraries: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Who: Short answer—anyone in the community. Predominantly independent writers, self-pub.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What: Local interest, written by people in the community. Hyper local (family </a:t>
            </a:r>
            <a:r>
              <a:rPr lang="en-US" baseline="0" dirty="0" err="1" smtClean="0"/>
              <a:t>etc</a:t>
            </a:r>
            <a:r>
              <a:rPr lang="en-US" baseline="0" dirty="0" smtClean="0"/>
              <a:t>)</a:t>
            </a:r>
          </a:p>
          <a:p>
            <a:pPr marL="342900" indent="-342900">
              <a:buFont typeface="Arial" pitchFamily="34" charset="0"/>
              <a:buChar char="•"/>
            </a:pPr>
            <a:r>
              <a:rPr lang="en-US" sz="2000" dirty="0" smtClean="0"/>
              <a:t>Niche, Local, Community-oriented</a:t>
            </a:r>
          </a:p>
          <a:p>
            <a:pPr marL="342900" indent="-342900">
              <a:buFont typeface="Arial" pitchFamily="34" charset="0"/>
              <a:buChar char="•"/>
            </a:pPr>
            <a:r>
              <a:rPr lang="en-US" sz="2000" dirty="0" smtClean="0"/>
              <a:t>Written works</a:t>
            </a:r>
          </a:p>
          <a:p>
            <a:pPr marL="800100" lvl="1" indent="-342900">
              <a:buFont typeface="Arial" pitchFamily="34" charset="0"/>
              <a:buChar char="•"/>
            </a:pPr>
            <a:r>
              <a:rPr lang="en-US" sz="2000" dirty="0" smtClean="0"/>
              <a:t>Fiction</a:t>
            </a:r>
          </a:p>
          <a:p>
            <a:pPr marL="800100" lvl="1" indent="-342900">
              <a:buFont typeface="Arial" pitchFamily="34" charset="0"/>
              <a:buChar char="•"/>
            </a:pPr>
            <a:r>
              <a:rPr lang="en-US" sz="2000" dirty="0" smtClean="0"/>
              <a:t>Guides</a:t>
            </a:r>
          </a:p>
          <a:p>
            <a:pPr marL="800100" lvl="1" indent="-342900">
              <a:buFont typeface="Arial" pitchFamily="34" charset="0"/>
              <a:buChar char="•"/>
            </a:pPr>
            <a:r>
              <a:rPr lang="en-US" sz="2000" dirty="0" smtClean="0"/>
              <a:t>Local Interest</a:t>
            </a:r>
          </a:p>
          <a:p>
            <a:pPr marL="800100" lvl="1" indent="-342900">
              <a:buFont typeface="Arial" pitchFamily="34" charset="0"/>
              <a:buChar char="•"/>
            </a:pPr>
            <a:r>
              <a:rPr lang="en-US" sz="2000" dirty="0" smtClean="0"/>
              <a:t>Genealogies</a:t>
            </a:r>
          </a:p>
          <a:p>
            <a:pPr marL="342900" indent="-342900">
              <a:buFont typeface="Arial" pitchFamily="34" charset="0"/>
              <a:buChar char="•"/>
            </a:pPr>
            <a:r>
              <a:rPr lang="en-US" sz="2000" dirty="0" smtClean="0"/>
              <a:t>Digital Creation</a:t>
            </a:r>
          </a:p>
          <a:p>
            <a:pPr marL="800100" lvl="1" indent="-342900">
              <a:buFont typeface="Arial" pitchFamily="34" charset="0"/>
              <a:buChar char="•"/>
            </a:pPr>
            <a:r>
              <a:rPr lang="en-US" sz="2000" dirty="0" smtClean="0"/>
              <a:t>Audio/Video Production</a:t>
            </a:r>
          </a:p>
          <a:p>
            <a:pPr marL="800100" lvl="1" indent="-342900">
              <a:buFont typeface="Arial" pitchFamily="34" charset="0"/>
              <a:buChar char="•"/>
            </a:pPr>
            <a:r>
              <a:rPr lang="en-US" sz="2000" dirty="0" smtClean="0"/>
              <a:t>Illustration/Design</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Production: Since we’re mainly talking about independent writers (self-pub) Production tends to be straight forward—either print or e-books through online providers, distributors, POD. Some digital content  (DMLS, </a:t>
            </a:r>
            <a:r>
              <a:rPr lang="en-US" baseline="0" dirty="0" err="1" smtClean="0"/>
              <a:t>infocommons</a:t>
            </a:r>
            <a:r>
              <a:rPr lang="en-US" baseline="0" dirty="0" smtClean="0"/>
              <a:t>) This step is mainly creator produced or </a:t>
            </a:r>
            <a:r>
              <a:rPr lang="en-US" baseline="0" dirty="0" smtClean="0"/>
              <a:t>outsourced</a:t>
            </a:r>
          </a:p>
          <a:p>
            <a:pPr marL="342900" indent="-342900">
              <a:buFont typeface="Arial" pitchFamily="34" charset="0"/>
              <a:buChar char="•"/>
            </a:pPr>
            <a:r>
              <a:rPr lang="en-US" sz="2000" dirty="0" smtClean="0"/>
              <a:t>Print</a:t>
            </a:r>
          </a:p>
          <a:p>
            <a:pPr marL="800100" lvl="1" indent="-342900">
              <a:buFont typeface="Arial" pitchFamily="34" charset="0"/>
              <a:buChar char="•"/>
            </a:pPr>
            <a:r>
              <a:rPr lang="en-US" dirty="0" smtClean="0"/>
              <a:t>MS Word, InDesign&gt; PDF</a:t>
            </a:r>
          </a:p>
          <a:p>
            <a:pPr marL="800100" lvl="1" indent="-342900">
              <a:buFont typeface="Arial" pitchFamily="34" charset="0"/>
              <a:buChar char="•"/>
            </a:pPr>
            <a:r>
              <a:rPr lang="en-US" dirty="0" smtClean="0"/>
              <a:t>POD (EBM, </a:t>
            </a:r>
            <a:r>
              <a:rPr lang="en-US" dirty="0" err="1" smtClean="0"/>
              <a:t>CreateSpace</a:t>
            </a:r>
            <a:r>
              <a:rPr lang="en-US" dirty="0" smtClean="0"/>
              <a:t>, Lulu, </a:t>
            </a:r>
            <a:r>
              <a:rPr lang="en-US" dirty="0" err="1" smtClean="0"/>
              <a:t>etc</a:t>
            </a:r>
            <a:r>
              <a:rPr lang="en-US" dirty="0" smtClean="0"/>
              <a:t>) </a:t>
            </a:r>
          </a:p>
          <a:p>
            <a:pPr marL="342900" indent="-342900">
              <a:buFont typeface="Arial" pitchFamily="34" charset="0"/>
              <a:buChar char="•"/>
            </a:pPr>
            <a:r>
              <a:rPr lang="en-US" sz="2000" dirty="0" smtClean="0"/>
              <a:t>Electronic</a:t>
            </a:r>
          </a:p>
          <a:p>
            <a:pPr marL="800100" lvl="1" indent="-342900">
              <a:buFont typeface="Arial" pitchFamily="34" charset="0"/>
              <a:buChar char="•"/>
            </a:pPr>
            <a:r>
              <a:rPr lang="en-US" dirty="0" smtClean="0"/>
              <a:t>eBook distributors (</a:t>
            </a:r>
            <a:r>
              <a:rPr lang="en-US" dirty="0" err="1" smtClean="0"/>
              <a:t>Smashwords</a:t>
            </a:r>
            <a:r>
              <a:rPr lang="en-US" dirty="0" smtClean="0"/>
              <a:t>, </a:t>
            </a:r>
            <a:r>
              <a:rPr lang="en-US" dirty="0" err="1" smtClean="0"/>
              <a:t>iBooks</a:t>
            </a:r>
            <a:r>
              <a:rPr lang="en-US" dirty="0" smtClean="0"/>
              <a:t>, Amazon) </a:t>
            </a:r>
          </a:p>
          <a:p>
            <a:pPr marL="342900" indent="-342900">
              <a:buFont typeface="Arial" pitchFamily="34" charset="0"/>
              <a:buChar char="•"/>
            </a:pPr>
            <a:r>
              <a:rPr lang="en-US" dirty="0" smtClean="0"/>
              <a:t>Creator produced</a:t>
            </a:r>
          </a:p>
          <a:p>
            <a:pPr marL="342900" indent="-342900">
              <a:buFont typeface="Arial" pitchFamily="34" charset="0"/>
              <a:buChar char="•"/>
            </a:pPr>
            <a:r>
              <a:rPr lang="en-US" dirty="0" smtClean="0"/>
              <a:t>Outsourced</a:t>
            </a:r>
            <a:endParaRPr lang="en-US" sz="4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smtClean="0"/>
          </a:p>
          <a:p>
            <a:r>
              <a:rPr lang="en-US" dirty="0" smtClean="0"/>
              <a:t>Access: venues</a:t>
            </a:r>
            <a:r>
              <a:rPr lang="en-US" baseline="0" dirty="0" smtClean="0"/>
              <a:t> when it comes to </a:t>
            </a:r>
            <a:r>
              <a:rPr lang="en-US" baseline="0" dirty="0" smtClean="0"/>
              <a:t>libraries—</a:t>
            </a:r>
          </a:p>
          <a:p>
            <a:pPr marL="342900" indent="-342900">
              <a:buFont typeface="Arial" pitchFamily="34" charset="0"/>
              <a:buChar char="•"/>
            </a:pPr>
            <a:r>
              <a:rPr lang="en-US" sz="1200" dirty="0" smtClean="0"/>
              <a:t>Local collections</a:t>
            </a:r>
          </a:p>
          <a:p>
            <a:pPr marL="342900" indent="-342900">
              <a:buFont typeface="Arial" pitchFamily="34" charset="0"/>
              <a:buChar char="•"/>
            </a:pPr>
            <a:r>
              <a:rPr lang="en-US" sz="1200" dirty="0" smtClean="0"/>
              <a:t>Free online content</a:t>
            </a:r>
          </a:p>
          <a:p>
            <a:pPr marL="342900" indent="-342900">
              <a:buFont typeface="Arial" pitchFamily="34" charset="0"/>
              <a:buChar char="•"/>
            </a:pPr>
            <a:r>
              <a:rPr lang="en-US" sz="1200" dirty="0" smtClean="0"/>
              <a:t>E-book lending systems</a:t>
            </a:r>
          </a:p>
          <a:p>
            <a:pPr marL="342900" indent="-342900">
              <a:buFont typeface="Arial" pitchFamily="34" charset="0"/>
              <a:buChar char="•"/>
            </a:pPr>
            <a:r>
              <a:rPr lang="en-US" sz="1200" dirty="0" smtClean="0"/>
              <a:t>Library hosted marketing/</a:t>
            </a:r>
            <a:br>
              <a:rPr lang="en-US" sz="1200" dirty="0" smtClean="0"/>
            </a:br>
            <a:r>
              <a:rPr lang="en-US" sz="1200" dirty="0" smtClean="0"/>
              <a:t>programming</a:t>
            </a:r>
          </a:p>
          <a:p>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12</a:t>
            </a:fld>
            <a:endParaRPr lang="en-US"/>
          </a:p>
        </p:txBody>
      </p:sp>
    </p:spTree>
    <p:extLst>
      <p:ext uri="{BB962C8B-B14F-4D97-AF65-F5344CB8AC3E}">
        <p14:creationId xmlns:p14="http://schemas.microsoft.com/office/powerpoint/2010/main" val="1896002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libraries</a:t>
            </a:r>
            <a:r>
              <a:rPr lang="en-US" baseline="0" dirty="0" smtClean="0"/>
              <a:t> involved in this process?</a:t>
            </a:r>
          </a:p>
          <a:p>
            <a:endParaRPr lang="en-US" baseline="0" dirty="0" smtClean="0"/>
          </a:p>
          <a:p>
            <a:r>
              <a:rPr lang="en-US" baseline="0" dirty="0" smtClean="0"/>
              <a:t>Creation: We are already involved in and supporting creation—though we could be more: examples, programs—providing space as a networking hub.</a:t>
            </a:r>
          </a:p>
          <a:p>
            <a:endParaRPr lang="en-US" baseline="0" dirty="0" smtClean="0"/>
          </a:p>
          <a:p>
            <a:r>
              <a:rPr lang="en-US" baseline="0" dirty="0" smtClean="0"/>
              <a:t>Production: Creator produced—but this could be library supported. Specific programming—recommending  standards and resources for editing and production, supporting the software needed.</a:t>
            </a:r>
          </a:p>
          <a:p>
            <a:endParaRPr lang="en-US" baseline="0" dirty="0" smtClean="0"/>
          </a:p>
          <a:p>
            <a:r>
              <a:rPr lang="en-US" baseline="0" dirty="0" smtClean="0"/>
              <a:t>Access: Libraries can play a huge role. The first is just getting these books into collections—not as simple as it sounds. Many libraries don’t have policies about acquiring self-published books (case by case). Commercial </a:t>
            </a:r>
            <a:r>
              <a:rPr lang="en-US" baseline="0" dirty="0" err="1" smtClean="0"/>
              <a:t>ebook</a:t>
            </a:r>
            <a:r>
              <a:rPr lang="en-US" baseline="0" dirty="0" smtClean="0"/>
              <a:t> lenders are just starting to offer titles from sites such as </a:t>
            </a:r>
            <a:r>
              <a:rPr lang="en-US" baseline="0" dirty="0" err="1" smtClean="0"/>
              <a:t>Smashwords</a:t>
            </a:r>
            <a:r>
              <a:rPr lang="en-US" baseline="0" dirty="0" smtClean="0"/>
              <a:t>. Also just now seeing locally hosted homegrown </a:t>
            </a:r>
            <a:r>
              <a:rPr lang="en-US" baseline="0" dirty="0" err="1" smtClean="0"/>
              <a:t>ebook</a:t>
            </a:r>
            <a:r>
              <a:rPr lang="en-US" baseline="0" dirty="0" smtClean="0"/>
              <a:t> lending systems in the Douglas County Model. </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13</a:t>
            </a:fld>
            <a:endParaRPr lang="en-US"/>
          </a:p>
        </p:txBody>
      </p:sp>
    </p:spTree>
    <p:extLst>
      <p:ext uri="{BB962C8B-B14F-4D97-AF65-F5344CB8AC3E}">
        <p14:creationId xmlns:p14="http://schemas.microsoft.com/office/powerpoint/2010/main" val="412750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not familiar,</a:t>
            </a:r>
            <a:r>
              <a:rPr lang="en-US" baseline="0" dirty="0" smtClean="0"/>
              <a:t> the Douglas County Libraries piloted a project that led the development of an open access discovery layer for their catalog—they implemented this with a Adobe content server they purchased, which allowed them to directly acquire e-content from willing publishers. No licensing, no per-transaction fee or yearly fee, they paid for the content, they own it, host it, and manage it. </a:t>
            </a:r>
          </a:p>
          <a:p>
            <a:endParaRPr lang="en-US" baseline="0" dirty="0" smtClean="0"/>
          </a:p>
          <a:p>
            <a:r>
              <a:rPr lang="en-US" baseline="0" dirty="0" smtClean="0"/>
              <a:t>This is big in the PL world, and when I go over the TOC I’ll talk a little more about what DCL are doing to support the creation as well as access of materials.</a:t>
            </a:r>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14</a:t>
            </a:fld>
            <a:endParaRPr lang="en-US"/>
          </a:p>
        </p:txBody>
      </p:sp>
    </p:spTree>
    <p:extLst>
      <p:ext uri="{BB962C8B-B14F-4D97-AF65-F5344CB8AC3E}">
        <p14:creationId xmlns:p14="http://schemas.microsoft.com/office/powerpoint/2010/main" val="149531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a:t>
            </a:r>
            <a:r>
              <a:rPr lang="en-US" baseline="0" dirty="0" smtClean="0"/>
              <a:t> take a look at Academic Publishing in terms of libraries</a:t>
            </a:r>
          </a:p>
          <a:p>
            <a:r>
              <a:rPr lang="en-US" baseline="0" dirty="0" smtClean="0"/>
              <a:t>	Creation: Similar to PL—local content produced by our faculty and students. Local collection, archival material we </a:t>
            </a:r>
            <a:r>
              <a:rPr lang="en-US" baseline="0" dirty="0" smtClean="0"/>
              <a:t>house</a:t>
            </a:r>
          </a:p>
          <a:p>
            <a:pPr marL="342900" indent="-342900">
              <a:buFont typeface="Arial" pitchFamily="34" charset="0"/>
              <a:buChar char="•"/>
            </a:pPr>
            <a:r>
              <a:rPr lang="en-US" sz="1200" dirty="0" smtClean="0"/>
              <a:t>Faculty-written publications</a:t>
            </a:r>
          </a:p>
          <a:p>
            <a:pPr marL="342900" indent="-342900">
              <a:buFont typeface="Arial" pitchFamily="34" charset="0"/>
              <a:buChar char="•"/>
            </a:pPr>
            <a:r>
              <a:rPr lang="en-US" sz="1200" dirty="0" smtClean="0"/>
              <a:t>Faculty-edited publications</a:t>
            </a:r>
          </a:p>
          <a:p>
            <a:pPr marL="342900" indent="-342900">
              <a:buFont typeface="Arial" pitchFamily="34" charset="0"/>
              <a:buChar char="•"/>
            </a:pPr>
            <a:r>
              <a:rPr lang="en-US" sz="1200" dirty="0" smtClean="0"/>
              <a:t>Student research</a:t>
            </a:r>
          </a:p>
          <a:p>
            <a:pPr marL="342900" indent="-342900">
              <a:buFont typeface="Arial" pitchFamily="34" charset="0"/>
              <a:buChar char="•"/>
            </a:pPr>
            <a:r>
              <a:rPr lang="en-US" sz="1200" dirty="0" smtClean="0"/>
              <a:t>Student creative work</a:t>
            </a:r>
          </a:p>
          <a:p>
            <a:pPr marL="342900" indent="-342900">
              <a:buFont typeface="Arial" pitchFamily="34" charset="0"/>
              <a:buChar char="•"/>
            </a:pPr>
            <a:r>
              <a:rPr lang="en-US" sz="1200" dirty="0" smtClean="0"/>
              <a:t>Archival materials</a:t>
            </a:r>
          </a:p>
          <a:p>
            <a:pPr marL="342900" indent="-342900">
              <a:buFont typeface="Arial" pitchFamily="34" charset="0"/>
              <a:buChar char="•"/>
            </a:pPr>
            <a:r>
              <a:rPr lang="en-US" sz="1200" dirty="0" smtClean="0"/>
              <a:t>Local interest/history</a:t>
            </a:r>
          </a:p>
          <a:p>
            <a:endParaRPr lang="en-US" baseline="0" dirty="0" smtClean="0"/>
          </a:p>
          <a:p>
            <a:r>
              <a:rPr lang="en-US" baseline="0" dirty="0" smtClean="0"/>
              <a:t>	Production: There’s more diversity here in terms of formats, platforms and tools—predominantly monographs, or journals online/print or both. More diversity in terms of who handles it—more cases of the library handling actual typesetting and design, but still cases where the library is hosting and supporting the </a:t>
            </a:r>
            <a:r>
              <a:rPr lang="en-US" baseline="0" dirty="0" smtClean="0"/>
              <a:t>platform</a:t>
            </a:r>
          </a:p>
          <a:p>
            <a:pPr marL="342900" indent="-342900">
              <a:buFont typeface="Arial" pitchFamily="34" charset="0"/>
              <a:buChar char="•"/>
            </a:pPr>
            <a:r>
              <a:rPr lang="en-US" sz="2000" dirty="0" smtClean="0"/>
              <a:t>Print</a:t>
            </a:r>
          </a:p>
          <a:p>
            <a:pPr marL="800100" lvl="1" indent="-342900">
              <a:buFont typeface="Arial" pitchFamily="34" charset="0"/>
              <a:buChar char="•"/>
            </a:pPr>
            <a:r>
              <a:rPr lang="en-US" dirty="0" smtClean="0"/>
              <a:t>MS Word, InDesign&gt; PDF </a:t>
            </a:r>
          </a:p>
          <a:p>
            <a:pPr marL="342900" indent="-342900">
              <a:buFont typeface="Arial" pitchFamily="34" charset="0"/>
              <a:buChar char="•"/>
            </a:pPr>
            <a:r>
              <a:rPr lang="en-US" sz="2000" dirty="0" smtClean="0"/>
              <a:t>Electronic</a:t>
            </a:r>
          </a:p>
          <a:p>
            <a:pPr marL="800100" lvl="1" indent="-342900">
              <a:buFont typeface="Arial" pitchFamily="34" charset="0"/>
              <a:buChar char="•"/>
            </a:pPr>
            <a:r>
              <a:rPr lang="en-US" dirty="0" smtClean="0"/>
              <a:t>WordPress, OJS, OMP, Digital Commons, </a:t>
            </a:r>
            <a:r>
              <a:rPr lang="en-US" dirty="0" err="1" smtClean="0"/>
              <a:t>Dspace</a:t>
            </a:r>
            <a:endParaRPr lang="en-US" dirty="0" smtClean="0"/>
          </a:p>
          <a:p>
            <a:pPr marL="342900" indent="-342900">
              <a:buFont typeface="Arial" pitchFamily="34" charset="0"/>
              <a:buChar char="•"/>
            </a:pPr>
            <a:r>
              <a:rPr lang="en-US" sz="2000" dirty="0" smtClean="0"/>
              <a:t>Both</a:t>
            </a:r>
          </a:p>
          <a:p>
            <a:pPr marL="800100" lvl="1" indent="-342900">
              <a:buFont typeface="Arial" pitchFamily="34" charset="0"/>
              <a:buChar char="•"/>
            </a:pPr>
            <a:r>
              <a:rPr lang="en-US" dirty="0" smtClean="0"/>
              <a:t>XML Markup &amp; automated workflows</a:t>
            </a:r>
          </a:p>
          <a:p>
            <a:pPr marL="342900" indent="-342900">
              <a:buFont typeface="Arial" pitchFamily="34" charset="0"/>
              <a:buChar char="•"/>
            </a:pPr>
            <a:r>
              <a:rPr lang="en-US" dirty="0" smtClean="0"/>
              <a:t>Library produced</a:t>
            </a:r>
          </a:p>
          <a:p>
            <a:pPr marL="342900" indent="-342900">
              <a:buFont typeface="Arial" pitchFamily="34" charset="0"/>
              <a:buChar char="•"/>
            </a:pPr>
            <a:r>
              <a:rPr lang="en-US" dirty="0" smtClean="0"/>
              <a:t>Creator produced/Library Supported</a:t>
            </a:r>
          </a:p>
          <a:p>
            <a:pPr marL="342900" indent="-342900">
              <a:buFont typeface="Arial" pitchFamily="34" charset="0"/>
              <a:buChar char="•"/>
            </a:pPr>
            <a:r>
              <a:rPr lang="en-US" dirty="0" smtClean="0"/>
              <a:t>Outsourced</a:t>
            </a:r>
            <a:endParaRPr lang="en-US" baseline="0" dirty="0" smtClean="0"/>
          </a:p>
          <a:p>
            <a:pPr marL="342900" indent="-342900">
              <a:buFont typeface="Arial" pitchFamily="34" charset="0"/>
              <a:buChar char="•"/>
            </a:pPr>
            <a:r>
              <a:rPr lang="en-US" baseline="0" dirty="0" smtClean="0"/>
              <a:t>	Access: Similarly sticky—in terms of academic content, its not an issue of how to get it, its an issue of how to allow your readers to find it because there are so many databases, etc</a:t>
            </a:r>
            <a:r>
              <a:rPr lang="en-US" baseline="0" dirty="0" smtClean="0"/>
              <a:t>.</a:t>
            </a:r>
            <a:r>
              <a:rPr lang="en-US" sz="2000" dirty="0" smtClean="0"/>
              <a:t> </a:t>
            </a:r>
          </a:p>
          <a:p>
            <a:pPr marL="342900" indent="-342900">
              <a:buFont typeface="Arial" pitchFamily="34" charset="0"/>
              <a:buChar char="•"/>
            </a:pPr>
            <a:r>
              <a:rPr lang="en-US" sz="2000" dirty="0" smtClean="0"/>
              <a:t>Local Collection</a:t>
            </a:r>
          </a:p>
          <a:p>
            <a:pPr marL="342900" indent="-342900">
              <a:buFont typeface="Arial" pitchFamily="34" charset="0"/>
              <a:buChar char="•"/>
            </a:pPr>
            <a:r>
              <a:rPr lang="en-US" sz="2000" dirty="0" smtClean="0"/>
              <a:t>Indexing services</a:t>
            </a:r>
          </a:p>
          <a:p>
            <a:pPr marL="342900" indent="-342900">
              <a:buFont typeface="Arial" pitchFamily="34" charset="0"/>
              <a:buChar char="•"/>
            </a:pPr>
            <a:r>
              <a:rPr lang="en-US" sz="2000" dirty="0" smtClean="0"/>
              <a:t>Databases</a:t>
            </a:r>
          </a:p>
          <a:p>
            <a:pPr marL="342900" indent="-342900">
              <a:buFont typeface="Arial" pitchFamily="34" charset="0"/>
              <a:buChar char="•"/>
            </a:pPr>
            <a:r>
              <a:rPr lang="en-US" sz="2000" dirty="0" smtClean="0"/>
              <a:t>Directories</a:t>
            </a:r>
          </a:p>
          <a:p>
            <a:pPr marL="800100" lvl="1" indent="-342900">
              <a:buFont typeface="Arial" pitchFamily="34" charset="0"/>
              <a:buChar char="•"/>
            </a:pPr>
            <a:r>
              <a:rPr lang="en-US" sz="2000" dirty="0" smtClean="0"/>
              <a:t>DOAJ</a:t>
            </a:r>
          </a:p>
          <a:p>
            <a:pPr marL="342900" indent="-342900">
              <a:buFont typeface="Arial" pitchFamily="34" charset="0"/>
              <a:buChar char="•"/>
            </a:pPr>
            <a:r>
              <a:rPr lang="en-US" sz="2000" dirty="0" smtClean="0"/>
              <a:t>Vendors</a:t>
            </a:r>
          </a:p>
          <a:p>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15</a:t>
            </a:fld>
            <a:endParaRPr lang="en-US"/>
          </a:p>
        </p:txBody>
      </p:sp>
    </p:spTree>
    <p:extLst>
      <p:ext uri="{BB962C8B-B14F-4D97-AF65-F5344CB8AC3E}">
        <p14:creationId xmlns:p14="http://schemas.microsoft.com/office/powerpoint/2010/main" val="262891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are academic</a:t>
            </a:r>
            <a:r>
              <a:rPr lang="en-US" baseline="0" dirty="0" smtClean="0"/>
              <a:t> libraries doing in publishing?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r>
              <a:rPr lang="en-US" baseline="0" dirty="0" smtClean="0"/>
              <a:t>Creation: A role we already play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Production: Being knowledgeable about standards and communicating those standards. We are already advocates of open access, so we should be advocates of really well-run open access publications. Workflow &amp; infrastructure—important for consistency and sustainability.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Access: Another place we can recommend and uphold standards, like DOIs ISSN </a:t>
            </a:r>
            <a:r>
              <a:rPr lang="en-US" baseline="0" dirty="0" err="1" smtClean="0"/>
              <a:t>etc</a:t>
            </a:r>
            <a:r>
              <a:rPr lang="en-US" baseline="0" dirty="0" smtClean="0"/>
              <a:t>, and increase discoverability</a:t>
            </a:r>
          </a:p>
          <a:p>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16</a:t>
            </a:fld>
            <a:endParaRPr lang="en-US"/>
          </a:p>
        </p:txBody>
      </p:sp>
    </p:spTree>
    <p:extLst>
      <p:ext uri="{BB962C8B-B14F-4D97-AF65-F5344CB8AC3E}">
        <p14:creationId xmlns:p14="http://schemas.microsoft.com/office/powerpoint/2010/main" val="12778460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a:t>
            </a:r>
            <a:r>
              <a:rPr lang="en-US" baseline="0" dirty="0" smtClean="0"/>
              <a:t>e are a couple examples of what I mean:</a:t>
            </a:r>
          </a:p>
          <a:p>
            <a:endParaRPr lang="en-US" baseline="0" dirty="0" smtClean="0"/>
          </a:p>
          <a:p>
            <a:r>
              <a:rPr lang="en-US" dirty="0" smtClean="0"/>
              <a:t>Example of the code</a:t>
            </a:r>
            <a:r>
              <a:rPr lang="en-US" baseline="0" dirty="0" smtClean="0"/>
              <a:t> of conduct  from the committee on publication ethics</a:t>
            </a:r>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17</a:t>
            </a:fld>
            <a:endParaRPr lang="en-US"/>
          </a:p>
        </p:txBody>
      </p:sp>
    </p:spTree>
    <p:extLst>
      <p:ext uri="{BB962C8B-B14F-4D97-AF65-F5344CB8AC3E}">
        <p14:creationId xmlns:p14="http://schemas.microsoft.com/office/powerpoint/2010/main" val="1210322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18</a:t>
            </a:fld>
            <a:endParaRPr lang="en-US"/>
          </a:p>
        </p:txBody>
      </p:sp>
    </p:spTree>
    <p:extLst>
      <p:ext uri="{BB962C8B-B14F-4D97-AF65-F5344CB8AC3E}">
        <p14:creationId xmlns:p14="http://schemas.microsoft.com/office/powerpoint/2010/main" val="799586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Workflow of how a Press</a:t>
            </a:r>
            <a:r>
              <a:rPr lang="en-US" baseline="0" dirty="0" smtClean="0"/>
              <a:t> &amp; Library work together to create a publication</a:t>
            </a:r>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19</a:t>
            </a:fld>
            <a:endParaRPr lang="en-US"/>
          </a:p>
        </p:txBody>
      </p:sp>
    </p:spTree>
    <p:extLst>
      <p:ext uri="{BB962C8B-B14F-4D97-AF65-F5344CB8AC3E}">
        <p14:creationId xmlns:p14="http://schemas.microsoft.com/office/powerpoint/2010/main" val="2316054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I’ll begin</a:t>
            </a:r>
            <a:r>
              <a:rPr lang="en-US" baseline="0" smtClean="0"/>
              <a:t> our talk today by talking a bit about our landscape and the current environment in library publishing, but first…</a:t>
            </a:r>
            <a:endParaRPr lang="en-US" smtClean="0"/>
          </a:p>
          <a:p>
            <a:endParaRPr lang="en-US" smtClean="0"/>
          </a:p>
          <a:p>
            <a:r>
              <a:rPr lang="en-US" b="1" smtClean="0"/>
              <a:t>What do we mean when</a:t>
            </a:r>
            <a:r>
              <a:rPr lang="en-US" b="1" baseline="0" smtClean="0"/>
              <a:t> we refer to [library] publishing?  What does the phrase mean?</a:t>
            </a:r>
          </a:p>
          <a:p>
            <a:endParaRPr lang="en-US" baseline="0" smtClean="0"/>
          </a:p>
          <a:p>
            <a:r>
              <a:rPr lang="en-US" baseline="0" smtClean="0"/>
              <a:t>We do know that:</a:t>
            </a:r>
          </a:p>
          <a:p>
            <a:r>
              <a:rPr lang="en-US" sz="1200" kern="1200" smtClean="0">
                <a:solidFill>
                  <a:schemeClr val="tx1"/>
                </a:solidFill>
                <a:effectLst/>
                <a:latin typeface="+mn-lt"/>
                <a:ea typeface="+mn-ea"/>
                <a:cs typeface="+mn-cs"/>
              </a:rPr>
              <a:t>Creation and distribution of digital content presents a new field of opportunity  for libraries of all types. </a:t>
            </a:r>
          </a:p>
          <a:p>
            <a:r>
              <a:rPr lang="en-US" sz="1200" kern="1200" smtClean="0">
                <a:solidFill>
                  <a:schemeClr val="tx1"/>
                </a:solidFill>
                <a:effectLst/>
                <a:latin typeface="+mn-lt"/>
                <a:ea typeface="+mn-ea"/>
                <a:cs typeface="+mn-cs"/>
              </a:rPr>
              <a:t>Libraries are morphing from keepers of content into content creators and curators, and are seeking best practices and efficient workflows with emerging publishing platforms and services.  </a:t>
            </a:r>
          </a:p>
          <a:p>
            <a:r>
              <a:rPr lang="en-US" sz="1200" kern="1200" smtClean="0">
                <a:solidFill>
                  <a:schemeClr val="tx1"/>
                </a:solidFill>
                <a:effectLst/>
                <a:latin typeface="+mn-lt"/>
                <a:ea typeface="+mn-ea"/>
                <a:cs typeface="+mn-cs"/>
              </a:rPr>
              <a:t>Each type of library has unique users and content creators, but the process for creating and distributing the content has numerous new electronic publishing and print on demand services.</a:t>
            </a:r>
          </a:p>
          <a:p>
            <a:r>
              <a:rPr lang="en-US" sz="1200" kern="1200" baseline="0" smtClean="0">
                <a:solidFill>
                  <a:schemeClr val="tx1"/>
                </a:solidFill>
                <a:effectLst/>
                <a:latin typeface="+mn-lt"/>
                <a:ea typeface="+mn-ea"/>
                <a:cs typeface="+mn-cs"/>
              </a:rPr>
              <a:t>Papers, projects, theses, monographs and other data sets are produced every day within the academic environment, and many libraries have no methods or standards for capturing, publishing and distributing this content outside their campuses.  </a:t>
            </a:r>
          </a:p>
          <a:p>
            <a:r>
              <a:rPr lang="en-US" sz="1200" kern="1200" baseline="0" smtClean="0">
                <a:solidFill>
                  <a:schemeClr val="tx1"/>
                </a:solidFill>
                <a:effectLst/>
                <a:latin typeface="+mn-lt"/>
                <a:ea typeface="+mn-ea"/>
                <a:cs typeface="+mn-cs"/>
              </a:rPr>
              <a:t>Public libraries, too, are creating and amassing digital content, but what other kinds of publishing and content creation and production are they being asked to support or standardize?</a:t>
            </a:r>
          </a:p>
          <a:p>
            <a:r>
              <a:rPr lang="en-US" sz="1200" b="1" kern="1200" baseline="0" smtClean="0">
                <a:solidFill>
                  <a:schemeClr val="tx1"/>
                </a:solidFill>
                <a:effectLst/>
                <a:latin typeface="+mn-lt"/>
                <a:ea typeface="+mn-ea"/>
                <a:cs typeface="+mn-cs"/>
              </a:rPr>
              <a:t>What are the new publishing models?</a:t>
            </a:r>
            <a:endParaRPr lang="en-US" b="1" baseline="0" smtClean="0"/>
          </a:p>
          <a:p>
            <a:r>
              <a:rPr lang="en-US" smtClean="0"/>
              <a:t>Before</a:t>
            </a:r>
            <a:r>
              <a:rPr lang="en-US" baseline="0" smtClean="0"/>
              <a:t> that, we need to understand the landscape, so I’m going to give you a summary of a research report released last year which will give you context for the evolution of the Library Publishing Toolkit and understanding for why we are involved in the project.  </a:t>
            </a:r>
          </a:p>
          <a:p>
            <a:endParaRPr lang="en-US" smtClean="0"/>
          </a:p>
          <a:p>
            <a:r>
              <a:rPr lang="en-US" smtClean="0"/>
              <a:t>In </a:t>
            </a:r>
            <a:r>
              <a:rPr lang="en-US" baseline="0" smtClean="0"/>
              <a:t>2010, three university libraries began to collaborate on a project to explore the future of publishing; specifically within academic libraries, but it could also be applicable to libraries outside the scope of academia.  The three libraries involved: Purdue, Georgia Tech and Utah all had speciality domain knowledge within the library publishing world: Purdue in open access journals, Georgia in conference proceedings and Utah in monographs.  Their project was to survey the current landscape of library publishing, building upon earlier work, and use the findings to build a case for new models. </a:t>
            </a:r>
          </a:p>
          <a:p>
            <a:r>
              <a:rPr lang="en-US" b="1" baseline="0" smtClean="0"/>
              <a:t>Key findings include:</a:t>
            </a:r>
          </a:p>
          <a:p>
            <a:pPr marL="171450" indent="-171450">
              <a:buFont typeface="Arial" pitchFamily="34" charset="0"/>
              <a:buChar char="•"/>
            </a:pPr>
            <a:r>
              <a:rPr lang="en-US" baseline="0" smtClean="0"/>
              <a:t>55% of respondents were interested in having, or have library publishing services of some format</a:t>
            </a:r>
          </a:p>
          <a:p>
            <a:pPr marL="171450" indent="-171450">
              <a:buFont typeface="Arial" pitchFamily="34" charset="0"/>
              <a:buChar char="•"/>
            </a:pPr>
            <a:r>
              <a:rPr lang="en-US" baseline="0" smtClean="0"/>
              <a:t>Of the respondents with services, about half of them published conference proceedings, technical reports or monographs, mostly electronic, but some POD</a:t>
            </a:r>
          </a:p>
          <a:p>
            <a:pPr marL="171450" indent="-171450">
              <a:buFont typeface="Arial" pitchFamily="34" charset="0"/>
              <a:buChar char="•"/>
            </a:pPr>
            <a:r>
              <a:rPr lang="en-US" baseline="0" smtClean="0"/>
              <a:t>Almost 90% of the library publishing programs were launched to contribute to change in the scholarly communication system</a:t>
            </a:r>
          </a:p>
          <a:p>
            <a:pPr marL="171450" indent="-171450">
              <a:buFont typeface="Arial" pitchFamily="34" charset="0"/>
              <a:buChar char="•"/>
            </a:pPr>
            <a:r>
              <a:rPr lang="en-US" baseline="0" smtClean="0"/>
              <a:t>About half of the respondents with programs centralized management of publishing activities within one library unit, but the number of allocated staff was modest; staff dedicated soley to publishing were rare</a:t>
            </a:r>
          </a:p>
          <a:p>
            <a:pPr marL="171450" indent="-171450">
              <a:buFont typeface="Arial" pitchFamily="34" charset="0"/>
              <a:buChar char="•"/>
            </a:pPr>
            <a:r>
              <a:rPr lang="en-US" baseline="0" smtClean="0"/>
              <a:t>Lack of sustainability planning for publishing services</a:t>
            </a:r>
          </a:p>
          <a:p>
            <a:pPr marL="171450" indent="-171450">
              <a:buFont typeface="Arial" pitchFamily="34" charset="0"/>
              <a:buChar char="•"/>
            </a:pPr>
            <a:r>
              <a:rPr lang="en-US" baseline="0" smtClean="0"/>
              <a:t>OJS, Dspace &amp; BePress were the most common platforms used</a:t>
            </a:r>
          </a:p>
          <a:p>
            <a:pPr marL="171450" indent="-171450">
              <a:buFont typeface="Arial" pitchFamily="34" charset="0"/>
              <a:buChar char="•"/>
            </a:pPr>
            <a:r>
              <a:rPr lang="en-US" baseline="0" smtClean="0"/>
              <a:t>Three resources most needed for planning or operations were: guides to business issues, information on publishing platforms, and examples of policy &amp; press documents</a:t>
            </a:r>
            <a:endParaRPr lang="en-US" smtClean="0"/>
          </a:p>
          <a:p>
            <a:endParaRPr lang="en-US" smtClean="0"/>
          </a:p>
        </p:txBody>
      </p:sp>
      <p:sp>
        <p:nvSpPr>
          <p:cNvPr id="4" name="Slide Number Placeholder 3"/>
          <p:cNvSpPr>
            <a:spLocks noGrp="1"/>
          </p:cNvSpPr>
          <p:nvPr>
            <p:ph type="sldNum" sz="quarter" idx="10"/>
          </p:nvPr>
        </p:nvSpPr>
        <p:spPr/>
        <p:txBody>
          <a:bodyPr/>
          <a:lstStyle/>
          <a:p>
            <a:fld id="{DECE0C78-34F2-4C51-AE38-618CA86718EE}" type="slidenum">
              <a:rPr lang="en-US" smtClean="0"/>
              <a:t>2</a:t>
            </a:fld>
            <a:endParaRPr lang="en-US"/>
          </a:p>
        </p:txBody>
      </p:sp>
    </p:spTree>
    <p:extLst>
      <p:ext uri="{BB962C8B-B14F-4D97-AF65-F5344CB8AC3E}">
        <p14:creationId xmlns:p14="http://schemas.microsoft.com/office/powerpoint/2010/main" val="2174923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20</a:t>
            </a:fld>
            <a:endParaRPr lang="en-US"/>
          </a:p>
        </p:txBody>
      </p:sp>
    </p:spTree>
    <p:extLst>
      <p:ext uri="{BB962C8B-B14F-4D97-AF65-F5344CB8AC3E}">
        <p14:creationId xmlns:p14="http://schemas.microsoft.com/office/powerpoint/2010/main" val="347506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21</a:t>
            </a:fld>
            <a:endParaRPr lang="en-US"/>
          </a:p>
        </p:txBody>
      </p:sp>
    </p:spTree>
    <p:extLst>
      <p:ext uri="{BB962C8B-B14F-4D97-AF65-F5344CB8AC3E}">
        <p14:creationId xmlns:p14="http://schemas.microsoft.com/office/powerpoint/2010/main" val="288605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22</a:t>
            </a:fld>
            <a:endParaRPr lang="en-US"/>
          </a:p>
        </p:txBody>
      </p:sp>
    </p:spTree>
    <p:extLst>
      <p:ext uri="{BB962C8B-B14F-4D97-AF65-F5344CB8AC3E}">
        <p14:creationId xmlns:p14="http://schemas.microsoft.com/office/powerpoint/2010/main" val="3581658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a:t>
            </a:r>
            <a:r>
              <a:rPr lang="en-US" baseline="0" dirty="0" smtClean="0"/>
              <a:t>/Preview</a:t>
            </a:r>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23</a:t>
            </a:fld>
            <a:endParaRPr lang="en-US"/>
          </a:p>
        </p:txBody>
      </p:sp>
    </p:spTree>
    <p:extLst>
      <p:ext uri="{BB962C8B-B14F-4D97-AF65-F5344CB8AC3E}">
        <p14:creationId xmlns:p14="http://schemas.microsoft.com/office/powerpoint/2010/main" val="1899876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24</a:t>
            </a:fld>
            <a:endParaRPr lang="en-US"/>
          </a:p>
        </p:txBody>
      </p:sp>
    </p:spTree>
    <p:extLst>
      <p:ext uri="{BB962C8B-B14F-4D97-AF65-F5344CB8AC3E}">
        <p14:creationId xmlns:p14="http://schemas.microsoft.com/office/powerpoint/2010/main" val="651540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studies of libraries</a:t>
            </a:r>
            <a:r>
              <a:rPr lang="en-US" baseline="0" dirty="0" smtClean="0"/>
              <a:t> supporting writers and authors--DCL</a:t>
            </a:r>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25</a:t>
            </a:fld>
            <a:endParaRPr lang="en-US"/>
          </a:p>
        </p:txBody>
      </p:sp>
    </p:spTree>
    <p:extLst>
      <p:ext uri="{BB962C8B-B14F-4D97-AF65-F5344CB8AC3E}">
        <p14:creationId xmlns:p14="http://schemas.microsoft.com/office/powerpoint/2010/main" val="2123022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Libraries</a:t>
            </a:r>
            <a:r>
              <a:rPr lang="en-US" baseline="0" dirty="0" smtClean="0"/>
              <a:t> supporting digital media creation, and the general encouragement of creation and making</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26</a:t>
            </a:fld>
            <a:endParaRPr lang="en-US"/>
          </a:p>
        </p:txBody>
      </p:sp>
    </p:spTree>
    <p:extLst>
      <p:ext uri="{BB962C8B-B14F-4D97-AF65-F5344CB8AC3E}">
        <p14:creationId xmlns:p14="http://schemas.microsoft.com/office/powerpoint/2010/main" val="3962680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Library acting as</a:t>
            </a:r>
            <a:r>
              <a:rPr lang="en-US" baseline="0" dirty="0" smtClean="0"/>
              <a:t> a community/micro-publisher. In cases of libraries using the EBM, the library has the opportunity to link print on demand services with other author services, be a local resource for authors and community organizations that would otherwise be using an online service disconnected from where they are writing.</a:t>
            </a:r>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27</a:t>
            </a:fld>
            <a:endParaRPr lang="en-US"/>
          </a:p>
        </p:txBody>
      </p:sp>
    </p:spTree>
    <p:extLst>
      <p:ext uri="{BB962C8B-B14F-4D97-AF65-F5344CB8AC3E}">
        <p14:creationId xmlns:p14="http://schemas.microsoft.com/office/powerpoint/2010/main" val="285672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28</a:t>
            </a:fld>
            <a:endParaRPr lang="en-US"/>
          </a:p>
        </p:txBody>
      </p:sp>
    </p:spTree>
    <p:extLst>
      <p:ext uri="{BB962C8B-B14F-4D97-AF65-F5344CB8AC3E}">
        <p14:creationId xmlns:p14="http://schemas.microsoft.com/office/powerpoint/2010/main" val="1313807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section deals</a:t>
            </a:r>
            <a:r>
              <a:rPr lang="en-US" baseline="0" dirty="0" smtClean="0"/>
              <a:t> with general topics that are widely applicable. It also features a few established and larger publishing services to showcase different methods, services and workflows.</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29</a:t>
            </a:fld>
            <a:endParaRPr lang="en-US"/>
          </a:p>
        </p:txBody>
      </p:sp>
    </p:spTree>
    <p:extLst>
      <p:ext uri="{BB962C8B-B14F-4D97-AF65-F5344CB8AC3E}">
        <p14:creationId xmlns:p14="http://schemas.microsoft.com/office/powerpoint/2010/main" val="1131624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these key findings and expressed needs</a:t>
            </a:r>
            <a:r>
              <a:rPr lang="en-US" baseline="0" smtClean="0"/>
              <a:t> indicated in the survey &amp; case studies, the project identified and made three broad recommendations:</a:t>
            </a:r>
            <a:endParaRPr lang="en-US" smtClean="0"/>
          </a:p>
          <a:p>
            <a:endParaRPr lang="en-US" smtClean="0"/>
          </a:p>
          <a:p>
            <a:r>
              <a:rPr lang="en-US" smtClean="0"/>
              <a:t>READ Recommendations document from report highlighted</a:t>
            </a:r>
            <a:r>
              <a:rPr lang="en-US" baseline="0" smtClean="0"/>
              <a:t> in yellow</a:t>
            </a:r>
            <a:endParaRPr lang="en-US"/>
          </a:p>
        </p:txBody>
      </p:sp>
      <p:sp>
        <p:nvSpPr>
          <p:cNvPr id="4" name="Slide Number Placeholder 3"/>
          <p:cNvSpPr>
            <a:spLocks noGrp="1"/>
          </p:cNvSpPr>
          <p:nvPr>
            <p:ph type="sldNum" sz="quarter" idx="10"/>
          </p:nvPr>
        </p:nvSpPr>
        <p:spPr/>
        <p:txBody>
          <a:bodyPr/>
          <a:lstStyle/>
          <a:p>
            <a:fld id="{DECE0C78-34F2-4C51-AE38-618CA86718EE}" type="slidenum">
              <a:rPr lang="en-US" smtClean="0"/>
              <a:t>3</a:t>
            </a:fld>
            <a:endParaRPr lang="en-US"/>
          </a:p>
        </p:txBody>
      </p:sp>
    </p:spTree>
    <p:extLst>
      <p:ext uri="{BB962C8B-B14F-4D97-AF65-F5344CB8AC3E}">
        <p14:creationId xmlns:p14="http://schemas.microsoft.com/office/powerpoint/2010/main" val="1272594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section features articles that talk about publishing monographs—both in print and</a:t>
            </a:r>
            <a:r>
              <a:rPr lang="en-US" baseline="0" dirty="0" smtClean="0"/>
              <a:t> electronically.</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30</a:t>
            </a:fld>
            <a:endParaRPr lang="en-US"/>
          </a:p>
        </p:txBody>
      </p:sp>
    </p:spTree>
    <p:extLst>
      <p:ext uri="{BB962C8B-B14F-4D97-AF65-F5344CB8AC3E}">
        <p14:creationId xmlns:p14="http://schemas.microsoft.com/office/powerpoint/2010/main" val="1131624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Journal publishing is obviously</a:t>
            </a:r>
            <a:r>
              <a:rPr lang="en-US" baseline="0" dirty="0" smtClean="0"/>
              <a:t> the largest section since it’s the most common need on campuses</a:t>
            </a:r>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31</a:t>
            </a:fld>
            <a:endParaRPr lang="en-US"/>
          </a:p>
        </p:txBody>
      </p:sp>
    </p:spTree>
    <p:extLst>
      <p:ext uri="{BB962C8B-B14F-4D97-AF65-F5344CB8AC3E}">
        <p14:creationId xmlns:p14="http://schemas.microsoft.com/office/powerpoint/2010/main" val="3627124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Addresses organizational aspects of supporting</a:t>
            </a:r>
            <a:r>
              <a:rPr lang="en-US" baseline="0" dirty="0" smtClean="0"/>
              <a:t> journals, and a few instances of a press and a library merging.</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32</a:t>
            </a:fld>
            <a:endParaRPr lang="en-US"/>
          </a:p>
        </p:txBody>
      </p:sp>
    </p:spTree>
    <p:extLst>
      <p:ext uri="{BB962C8B-B14F-4D97-AF65-F5344CB8AC3E}">
        <p14:creationId xmlns:p14="http://schemas.microsoft.com/office/powerpoint/2010/main" val="11316243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 more specifically</a:t>
            </a:r>
            <a:r>
              <a:rPr lang="en-US" baseline="0" dirty="0" smtClean="0"/>
              <a:t> we have articles that talk about the library as host and supporter to a publication that is largely faculty led and edited</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33</a:t>
            </a:fld>
            <a:endParaRPr lang="en-US"/>
          </a:p>
        </p:txBody>
      </p:sp>
    </p:spTree>
    <p:extLst>
      <p:ext uri="{BB962C8B-B14F-4D97-AF65-F5344CB8AC3E}">
        <p14:creationId xmlns:p14="http://schemas.microsoft.com/office/powerpoint/2010/main" val="1131624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lot of institutions</a:t>
            </a:r>
            <a:r>
              <a:rPr lang="en-US" baseline="0" dirty="0" smtClean="0"/>
              <a:t> are looking at ways to feature or promote publishing in the undergrad realm. These are a couple case studies of the establishment of student research journals. </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34</a:t>
            </a:fld>
            <a:endParaRPr lang="en-US"/>
          </a:p>
        </p:txBody>
      </p:sp>
    </p:spTree>
    <p:extLst>
      <p:ext uri="{BB962C8B-B14F-4D97-AF65-F5344CB8AC3E}">
        <p14:creationId xmlns:p14="http://schemas.microsoft.com/office/powerpoint/2010/main" val="11316243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most diverse section is publishing original work because these projects are all over the map.</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35</a:t>
            </a:fld>
            <a:endParaRPr lang="en-US"/>
          </a:p>
        </p:txBody>
      </p:sp>
    </p:spTree>
    <p:extLst>
      <p:ext uri="{BB962C8B-B14F-4D97-AF65-F5344CB8AC3E}">
        <p14:creationId xmlns:p14="http://schemas.microsoft.com/office/powerpoint/2010/main" val="11316243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Instances of publishing</a:t>
            </a:r>
            <a:r>
              <a:rPr lang="en-US" baseline="0" dirty="0" smtClean="0"/>
              <a:t> content from the archives.</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36</a:t>
            </a:fld>
            <a:endParaRPr lang="en-US"/>
          </a:p>
        </p:txBody>
      </p:sp>
    </p:spTree>
    <p:extLst>
      <p:ext uri="{BB962C8B-B14F-4D97-AF65-F5344CB8AC3E}">
        <p14:creationId xmlns:p14="http://schemas.microsoft.com/office/powerpoint/2010/main" val="11316243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37</a:t>
            </a:fld>
            <a:endParaRPr lang="en-US"/>
          </a:p>
        </p:txBody>
      </p:sp>
    </p:spTree>
    <p:extLst>
      <p:ext uri="{BB962C8B-B14F-4D97-AF65-F5344CB8AC3E}">
        <p14:creationId xmlns:p14="http://schemas.microsoft.com/office/powerpoint/2010/main" val="11316243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we have examples of multiple institutions working together to either publish or offer publishing services and infrastructure.</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38</a:t>
            </a:fld>
            <a:endParaRPr lang="en-US"/>
          </a:p>
        </p:txBody>
      </p:sp>
    </p:spTree>
    <p:extLst>
      <p:ext uri="{BB962C8B-B14F-4D97-AF65-F5344CB8AC3E}">
        <p14:creationId xmlns:p14="http://schemas.microsoft.com/office/powerpoint/2010/main" val="1131624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a few key points and commonalities we saw in these case studies.</a:t>
            </a:r>
          </a:p>
          <a:p>
            <a:r>
              <a:rPr lang="en-US" baseline="0" dirty="0" smtClean="0"/>
              <a:t>	PL: unify the services with branding &amp; marketing, knowing the community/authors, working with existing orgs.</a:t>
            </a:r>
          </a:p>
          <a:p>
            <a:r>
              <a:rPr lang="en-US" baseline="0" dirty="0" smtClean="0"/>
              <a:t>	AL: know what the community needs/what the library can handle. Setting up infrastructure first! Establishing service agreements so publishing partners know what they can expect of you and what you expect of them. Timelines—internal and publication oriented.</a:t>
            </a:r>
          </a:p>
          <a:p>
            <a:endParaRPr lang="en-US" baseline="0" dirty="0" smtClean="0"/>
          </a:p>
          <a:p>
            <a:r>
              <a:rPr lang="en-US" baseline="0" dirty="0" smtClean="0"/>
              <a:t>That’s the overview—the libraries and authors listed here have been really generous with sharing their methods, and a lot of times the tools they use. So the book will have embedded resources like sample assessment scoring models, software and platform reviews and comparisons, even some templates. </a:t>
            </a:r>
          </a:p>
          <a:p>
            <a:endParaRPr lang="en-US" baseline="0" dirty="0" smtClean="0"/>
          </a:p>
          <a:p>
            <a:r>
              <a:rPr lang="en-US" baseline="0" dirty="0" smtClean="0"/>
              <a:t>The book is on schedule to come out in July—we had hoped for June but we wanted to make sure we had plenty of time for editing. Available in print through Amazon, as well as a free </a:t>
            </a:r>
            <a:r>
              <a:rPr lang="en-US" baseline="0" dirty="0" err="1" smtClean="0"/>
              <a:t>ebook</a:t>
            </a:r>
            <a:r>
              <a:rPr lang="en-US" baseline="0" dirty="0" smtClean="0"/>
              <a:t> through IDS Project Press on Open Monograph Press, and a lot of the recommended resources from the authors or from our research will be posted on our website—as well as downloadable material that can’t be included in the book</a:t>
            </a:r>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39</a:t>
            </a:fld>
            <a:endParaRPr lang="en-US"/>
          </a:p>
        </p:txBody>
      </p:sp>
    </p:spTree>
    <p:extLst>
      <p:ext uri="{BB962C8B-B14F-4D97-AF65-F5344CB8AC3E}">
        <p14:creationId xmlns:p14="http://schemas.microsoft.com/office/powerpoint/2010/main" val="11672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READ Recommendations document from report highlighted</a:t>
            </a:r>
            <a:r>
              <a:rPr lang="en-US" baseline="0" smtClean="0"/>
              <a:t> in yellow</a:t>
            </a:r>
            <a:endParaRPr lang="en-US" smtClean="0"/>
          </a:p>
          <a:p>
            <a:endParaRPr lang="en-US" smtClean="0"/>
          </a:p>
          <a:p>
            <a:r>
              <a:rPr lang="en-US" smtClean="0"/>
              <a:t>These recommendations, not just geared to individual research university libraries, but to the library publishing community as a whole.</a:t>
            </a:r>
            <a:endParaRPr lang="en-US"/>
          </a:p>
        </p:txBody>
      </p:sp>
      <p:sp>
        <p:nvSpPr>
          <p:cNvPr id="4" name="Slide Number Placeholder 3"/>
          <p:cNvSpPr>
            <a:spLocks noGrp="1"/>
          </p:cNvSpPr>
          <p:nvPr>
            <p:ph type="sldNum" sz="quarter" idx="10"/>
          </p:nvPr>
        </p:nvSpPr>
        <p:spPr/>
        <p:txBody>
          <a:bodyPr/>
          <a:lstStyle/>
          <a:p>
            <a:fld id="{DECE0C78-34F2-4C51-AE38-618CA86718EE}" type="slidenum">
              <a:rPr lang="en-US" smtClean="0"/>
              <a:t>4</a:t>
            </a:fld>
            <a:endParaRPr lang="en-US"/>
          </a:p>
        </p:txBody>
      </p:sp>
    </p:spTree>
    <p:extLst>
      <p:ext uri="{BB962C8B-B14F-4D97-AF65-F5344CB8AC3E}">
        <p14:creationId xmlns:p14="http://schemas.microsoft.com/office/powerpoint/2010/main" val="38678542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Kate</a:t>
            </a:r>
          </a:p>
          <a:p>
            <a:endParaRPr lang="en-US"/>
          </a:p>
        </p:txBody>
      </p:sp>
      <p:sp>
        <p:nvSpPr>
          <p:cNvPr id="4" name="Slide Number Placeholder 3"/>
          <p:cNvSpPr>
            <a:spLocks noGrp="1"/>
          </p:cNvSpPr>
          <p:nvPr>
            <p:ph type="sldNum" sz="quarter" idx="10"/>
          </p:nvPr>
        </p:nvSpPr>
        <p:spPr/>
        <p:txBody>
          <a:bodyPr/>
          <a:lstStyle/>
          <a:p>
            <a:fld id="{DECE0C78-34F2-4C51-AE38-618CA86718EE}" type="slidenum">
              <a:rPr lang="en-US" smtClean="0"/>
              <a:t>40</a:t>
            </a:fld>
            <a:endParaRPr lang="en-US"/>
          </a:p>
        </p:txBody>
      </p:sp>
    </p:spTree>
    <p:extLst>
      <p:ext uri="{BB962C8B-B14F-4D97-AF65-F5344CB8AC3E}">
        <p14:creationId xmlns:p14="http://schemas.microsoft.com/office/powerpoint/2010/main" val="33511687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41</a:t>
            </a:fld>
            <a:endParaRPr lang="en-US"/>
          </a:p>
        </p:txBody>
      </p:sp>
    </p:spTree>
    <p:extLst>
      <p:ext uri="{BB962C8B-B14F-4D97-AF65-F5344CB8AC3E}">
        <p14:creationId xmlns:p14="http://schemas.microsoft.com/office/powerpoint/2010/main" val="947787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42</a:t>
            </a:fld>
            <a:endParaRPr lang="en-US"/>
          </a:p>
        </p:txBody>
      </p:sp>
    </p:spTree>
    <p:extLst>
      <p:ext uri="{BB962C8B-B14F-4D97-AF65-F5344CB8AC3E}">
        <p14:creationId xmlns:p14="http://schemas.microsoft.com/office/powerpoint/2010/main" val="11088460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Kate</a:t>
            </a:r>
          </a:p>
          <a:p>
            <a:endParaRPr lang="en-US"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t>What would you like to see in Version 2 of the Toolkit?</a:t>
            </a:r>
          </a:p>
          <a:p>
            <a:endParaRPr lang="en-US"/>
          </a:p>
        </p:txBody>
      </p:sp>
      <p:sp>
        <p:nvSpPr>
          <p:cNvPr id="4" name="Slide Number Placeholder 3"/>
          <p:cNvSpPr>
            <a:spLocks noGrp="1"/>
          </p:cNvSpPr>
          <p:nvPr>
            <p:ph type="sldNum" sz="quarter" idx="10"/>
          </p:nvPr>
        </p:nvSpPr>
        <p:spPr/>
        <p:txBody>
          <a:bodyPr/>
          <a:lstStyle/>
          <a:p>
            <a:fld id="{DECE0C78-34F2-4C51-AE38-618CA86718EE}" type="slidenum">
              <a:rPr lang="en-US" smtClean="0"/>
              <a:t>43</a:t>
            </a:fld>
            <a:endParaRPr lang="en-US"/>
          </a:p>
        </p:txBody>
      </p:sp>
    </p:spTree>
    <p:extLst>
      <p:ext uri="{BB962C8B-B14F-4D97-AF65-F5344CB8AC3E}">
        <p14:creationId xmlns:p14="http://schemas.microsoft.com/office/powerpoint/2010/main" val="33511687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0C78-34F2-4C51-AE38-618CA86718EE}" type="slidenum">
              <a:rPr lang="en-US" smtClean="0"/>
              <a:t>44</a:t>
            </a:fld>
            <a:endParaRPr lang="en-US"/>
          </a:p>
        </p:txBody>
      </p:sp>
    </p:spTree>
    <p:extLst>
      <p:ext uri="{BB962C8B-B14F-4D97-AF65-F5344CB8AC3E}">
        <p14:creationId xmlns:p14="http://schemas.microsoft.com/office/powerpoint/2010/main" val="4026774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a:t>
            </a:r>
            <a:r>
              <a:rPr lang="en-US" baseline="0" smtClean="0"/>
              <a:t> now I’ve given you some context about what the landscape of where the library publishing community is and what it is asking for.  </a:t>
            </a:r>
          </a:p>
          <a:p>
            <a:r>
              <a:rPr lang="en-US" baseline="0" smtClean="0"/>
              <a:t>This leads us into the purpose and the aims of the Library Publishing Toolkit, where a little background about its origins are in order…</a:t>
            </a:r>
          </a:p>
          <a:p>
            <a:endParaRPr lang="en-US" smtClean="0"/>
          </a:p>
          <a:p>
            <a:r>
              <a:rPr lang="en-US" smtClean="0"/>
              <a:t>In the</a:t>
            </a:r>
            <a:r>
              <a:rPr lang="en-US" baseline="0" smtClean="0"/>
              <a:t> summer of 2012, Mike Furlough, the Associate Dean for Research and Scholarly Communications at the Penn State University Libraries, was invited to give a day-long presentation at SUNY Geneseo on the topic of scholarly publishing and developing libraries as publishers.  </a:t>
            </a:r>
          </a:p>
          <a:p>
            <a:r>
              <a:rPr lang="en-US" baseline="0" smtClean="0"/>
              <a:t>Kathy Miller, the executive director of the local NY3Rs council (Rochester) attended and was enthusiastic about the possiblities of library publishing and was eager to work with SUNY Geneseo on further exploring how RRLC could help libraries with publishing.  </a:t>
            </a:r>
          </a:p>
          <a:p>
            <a:r>
              <a:rPr lang="en-US" baseline="0" smtClean="0"/>
              <a:t>One outcome of Mike Furlough’s talk was the organization of a “Libraries as Publishers” discussion group in the summer of 2012 for librarians in the Rochester region. The second outcome was the encouragement, by Kathy, of a collaboration between Geneseo and the Monroe County Library System (Rochester metro area libraries) and the development of a proposal to apply for incubator grant money to fund such a collaboration to explore new publishing models.  </a:t>
            </a:r>
          </a:p>
          <a:p>
            <a:r>
              <a:rPr lang="en-US" baseline="0" smtClean="0"/>
              <a:t>Several different ideas were floated, but it was decided, based on recommendations such as those found in the Library Strategies report, that development of best practices were crucial if library publishing efforts were to be successful.  Cyril Oberlander and Patty Uttaro, the MCLS director wrote the grant together.</a:t>
            </a:r>
          </a:p>
          <a:p>
            <a:endParaRPr lang="en-US" baseline="0" smtClean="0"/>
          </a:p>
          <a:p>
            <a:r>
              <a:rPr lang="en-US" baseline="0" smtClean="0"/>
              <a:t>Thus, the idea behind the toolkit was for a practical and essential guide and set of strategies for local libraries of various types (in our first edition, just public and academic) to get started in publishing or improve their publishing efficiency.</a:t>
            </a:r>
            <a:endParaRPr lang="en-US" smtClean="0"/>
          </a:p>
          <a:p>
            <a:endParaRPr lang="en-US" smtClean="0"/>
          </a:p>
        </p:txBody>
      </p:sp>
      <p:sp>
        <p:nvSpPr>
          <p:cNvPr id="4" name="Slide Number Placeholder 3"/>
          <p:cNvSpPr>
            <a:spLocks noGrp="1"/>
          </p:cNvSpPr>
          <p:nvPr>
            <p:ph type="sldNum" sz="quarter" idx="10"/>
          </p:nvPr>
        </p:nvSpPr>
        <p:spPr/>
        <p:txBody>
          <a:bodyPr/>
          <a:lstStyle/>
          <a:p>
            <a:fld id="{DECE0C78-34F2-4C51-AE38-618CA86718EE}" type="slidenum">
              <a:rPr lang="en-US" smtClean="0"/>
              <a:t>5</a:t>
            </a:fld>
            <a:endParaRPr lang="en-US"/>
          </a:p>
        </p:txBody>
      </p:sp>
    </p:spTree>
    <p:extLst>
      <p:ext uri="{BB962C8B-B14F-4D97-AF65-F5344CB8AC3E}">
        <p14:creationId xmlns:p14="http://schemas.microsoft.com/office/powerpoint/2010/main" val="1834957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project scope:</a:t>
            </a:r>
          </a:p>
          <a:p>
            <a:pPr defTabSz="931774">
              <a:defRPr/>
            </a:pPr>
            <a:r>
              <a:rPr lang="en-US" smtClean="0"/>
              <a:t>1. Develop strategies libraries can use to identify types of publishing services and content that can be created and curated by libraries.</a:t>
            </a:r>
          </a:p>
          <a:p>
            <a:pPr lvl="0" fontAlgn="base"/>
            <a:r>
              <a:rPr lang="en-US"/>
              <a:t>2. Evaluate and recommend regional and web services, and software used for digital content creation and publishing.</a:t>
            </a:r>
          </a:p>
          <a:p>
            <a:pPr lvl="0" fontAlgn="base"/>
            <a:r>
              <a:rPr lang="en-US"/>
              <a:t>3. Assess trends in digital content creation and publishing that can be useful in libraries and suggesting potential future projects. For example:</a:t>
            </a:r>
          </a:p>
          <a:p>
            <a:pPr lvl="1" fontAlgn="base"/>
            <a:r>
              <a:rPr lang="en-US"/>
              <a:t>Storytelling - creates a communal, interactive experience (Pottermore is an example) and interacts with other media like books or tv; encourages “fan” writing – e.g. Fallen London and The Night Circus.</a:t>
            </a:r>
          </a:p>
          <a:p>
            <a:pPr lvl="1" fontAlgn="base"/>
            <a:r>
              <a:rPr lang="en-US"/>
              <a:t>High interaction, multi-sensory engagement, content manipulation, open ended and educational - choose your own adventure type of interaction. ContoPlanet, Touchpress, ebooks as apps - this could be a way to publish interactive maps maybe in a project with RochesterSubway.</a:t>
            </a:r>
          </a:p>
          <a:p>
            <a:pPr lvl="1" fontAlgn="base"/>
            <a:r>
              <a:rPr lang="en-US"/>
              <a:t>Short Form - short, single stories outside of collections.</a:t>
            </a:r>
          </a:p>
          <a:p>
            <a:pPr lvl="1" fontAlgn="base"/>
            <a:r>
              <a:rPr lang="en-US"/>
              <a:t>Social Reading - GoodReads, Librarything, Amazon highlighting.</a:t>
            </a:r>
          </a:p>
          <a:p>
            <a:pPr lvl="1" fontAlgn="base"/>
            <a:r>
              <a:rPr lang="en-US"/>
              <a:t>Start to finish publishing - writers are the new publishers. Vook, Lulu, Yudu, Issuu. </a:t>
            </a:r>
          </a:p>
          <a:p>
            <a:pPr lvl="0" fontAlgn="base"/>
            <a:r>
              <a:rPr lang="en-US" smtClean="0"/>
              <a:t>4. Identify </a:t>
            </a:r>
            <a:r>
              <a:rPr lang="en-US"/>
              <a:t>efficient workflows for distributing content for free online and with potential for some cost-recovery in print-on-demand markets (Amazon, IBook, LuLu, etc.)</a:t>
            </a:r>
          </a:p>
          <a:p>
            <a:pPr lvl="0" fontAlgn="base"/>
            <a:r>
              <a:rPr lang="en-US" smtClean="0"/>
              <a:t>5. Develop </a:t>
            </a:r>
            <a:r>
              <a:rPr lang="en-US"/>
              <a:t>assessment, and as editor of </a:t>
            </a:r>
            <a:r>
              <a:rPr lang="en-US" u="sng"/>
              <a:t>Library Publishing Toolkit</a:t>
            </a:r>
            <a:r>
              <a:rPr lang="en-US"/>
              <a:t> contribute to best practices with a call to authors and contributors for publishing (with a Creative Commons License using Open Monograph Press) a “Best Practices” strategies for libraries of all types addressing the need for content creation and distribution</a:t>
            </a:r>
            <a:r>
              <a:rPr lang="en-US" smtClean="0"/>
              <a:t>.</a:t>
            </a:r>
          </a:p>
          <a:p>
            <a:pPr lvl="0" fontAlgn="base"/>
            <a:endParaRPr lang="en-US" smtClean="0"/>
          </a:p>
          <a:p>
            <a:pPr lvl="0" fontAlgn="base"/>
            <a:r>
              <a:rPr lang="en-US" smtClean="0"/>
              <a:t>With this in mind, the</a:t>
            </a:r>
            <a:r>
              <a:rPr lang="en-US" baseline="0" smtClean="0"/>
              <a:t> project </a:t>
            </a:r>
            <a:r>
              <a:rPr lang="en-US" sz="1200" kern="1200" smtClean="0">
                <a:solidFill>
                  <a:schemeClr val="tx1"/>
                </a:solidFill>
                <a:effectLst/>
                <a:latin typeface="+mn-lt"/>
                <a:ea typeface="+mn-ea"/>
                <a:cs typeface="+mn-cs"/>
              </a:rPr>
              <a:t>will identify and examine the opportunities for content creation and distribution in public and academic libraries, help facilitate and develop the dialogue and presentations among the Libraries as Publishers Discussion Group at RRLC, and share the analysis and findings with libraries regionally and nationally. The Library Publishing Toolkit project will fund a position that will identify best practices in digital publishing, explore and test how they are applied to libraries, and recommend a process for developing, publishing, and distributing digital content.  This position will serve as both a workflow consultant and as an editor of an open text Library Publishing Toolkit.  </a:t>
            </a:r>
            <a:endParaRPr lang="en-US" smtClean="0"/>
          </a:p>
          <a:p>
            <a:endParaRPr lang="en-US"/>
          </a:p>
        </p:txBody>
      </p:sp>
      <p:sp>
        <p:nvSpPr>
          <p:cNvPr id="4" name="Slide Number Placeholder 3"/>
          <p:cNvSpPr>
            <a:spLocks noGrp="1"/>
          </p:cNvSpPr>
          <p:nvPr>
            <p:ph type="sldNum" sz="quarter" idx="10"/>
          </p:nvPr>
        </p:nvSpPr>
        <p:spPr/>
        <p:txBody>
          <a:bodyPr/>
          <a:lstStyle/>
          <a:p>
            <a:fld id="{DECE0C78-34F2-4C51-AE38-618CA86718EE}" type="slidenum">
              <a:rPr lang="en-US" smtClean="0"/>
              <a:t>6</a:t>
            </a:fld>
            <a:endParaRPr lang="en-US"/>
          </a:p>
        </p:txBody>
      </p:sp>
    </p:spTree>
    <p:extLst>
      <p:ext uri="{BB962C8B-B14F-4D97-AF65-F5344CB8AC3E}">
        <p14:creationId xmlns:p14="http://schemas.microsoft.com/office/powerpoint/2010/main" val="270867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CE0C78-34F2-4C51-AE38-618CA86718EE}" type="slidenum">
              <a:rPr lang="en-US" smtClean="0"/>
              <a:t>7</a:t>
            </a:fld>
            <a:endParaRPr lang="en-US"/>
          </a:p>
        </p:txBody>
      </p:sp>
    </p:spTree>
    <p:extLst>
      <p:ext uri="{BB962C8B-B14F-4D97-AF65-F5344CB8AC3E}">
        <p14:creationId xmlns:p14="http://schemas.microsoft.com/office/powerpoint/2010/main" val="130044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role: </a:t>
            </a:r>
            <a:r>
              <a:rPr lang="en-US" dirty="0" smtClean="0"/>
              <a:t>Talk to institutions, ask them to write &amp; publish</a:t>
            </a:r>
            <a:r>
              <a:rPr lang="en-US" baseline="0" dirty="0" smtClean="0"/>
              <a:t> a book—print &amp; open access </a:t>
            </a:r>
            <a:r>
              <a:rPr lang="en-US" baseline="0" dirty="0" err="1" smtClean="0"/>
              <a:t>ebook</a:t>
            </a:r>
            <a:r>
              <a:rPr lang="en-US" baseline="0" dirty="0" smtClean="0"/>
              <a:t>. </a:t>
            </a:r>
          </a:p>
          <a:p>
            <a:r>
              <a:rPr lang="en-US" baseline="0" dirty="0" smtClean="0"/>
              <a:t>Strategy: Call for papers and direct requests for information, use </a:t>
            </a:r>
            <a:r>
              <a:rPr lang="en-US" baseline="0" dirty="0" err="1" smtClean="0"/>
              <a:t>Geneseo’s</a:t>
            </a:r>
            <a:r>
              <a:rPr lang="en-US" baseline="0" dirty="0" smtClean="0"/>
              <a:t> experience, my research to write about the library publishing landscape, present case studies, and compile resources.</a:t>
            </a:r>
            <a:br>
              <a:rPr lang="en-US" baseline="0" dirty="0" smtClean="0"/>
            </a:br>
            <a:r>
              <a:rPr lang="en-US" baseline="0" dirty="0" smtClean="0"/>
              <a:t>Outcome: 64 authors, 34 articles. Interviews with 12 public libraries and one company. Lots of examples from established publishing programs, case studies of pilot projects, and shared experiences and resources from both of these areas. </a:t>
            </a:r>
          </a:p>
          <a:p>
            <a:r>
              <a:rPr lang="en-US" baseline="0" dirty="0" smtClean="0"/>
              <a:t>Today: Overview of library publishing –what is being published and how, and what are the roles and opportunities for libraries—both Academic and Public</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8</a:t>
            </a:fld>
            <a:endParaRPr lang="en-US"/>
          </a:p>
        </p:txBody>
      </p:sp>
    </p:spTree>
    <p:extLst>
      <p:ext uri="{BB962C8B-B14F-4D97-AF65-F5344CB8AC3E}">
        <p14:creationId xmlns:p14="http://schemas.microsoft.com/office/powerpoint/2010/main" val="3828402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Breakdown of</a:t>
            </a:r>
            <a:r>
              <a:rPr lang="en-US" baseline="0" dirty="0" smtClean="0"/>
              <a:t> types of participants—give you an idea of both what to expect from the book and a good representation of what types of libraries are publishing/supporting publishing</a:t>
            </a:r>
            <a:endParaRPr lang="en-US" dirty="0"/>
          </a:p>
        </p:txBody>
      </p:sp>
      <p:sp>
        <p:nvSpPr>
          <p:cNvPr id="4" name="Slide Number Placeholder 3"/>
          <p:cNvSpPr>
            <a:spLocks noGrp="1"/>
          </p:cNvSpPr>
          <p:nvPr>
            <p:ph type="sldNum" sz="quarter" idx="10"/>
          </p:nvPr>
        </p:nvSpPr>
        <p:spPr/>
        <p:txBody>
          <a:bodyPr/>
          <a:lstStyle/>
          <a:p>
            <a:fld id="{D46EF62E-19F0-4F34-851F-D83A5CF239DD}" type="slidenum">
              <a:rPr lang="en-US" smtClean="0"/>
              <a:t>9</a:t>
            </a:fld>
            <a:endParaRPr lang="en-US"/>
          </a:p>
        </p:txBody>
      </p:sp>
    </p:spTree>
    <p:extLst>
      <p:ext uri="{BB962C8B-B14F-4D97-AF65-F5344CB8AC3E}">
        <p14:creationId xmlns:p14="http://schemas.microsoft.com/office/powerpoint/2010/main" val="3317816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1825750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226877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289358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375153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2373061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2283324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774230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52507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146378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18157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6A103E-8DD0-42AE-9A79-CD6C837163F5}" type="datetimeFigureOut">
              <a:rPr lang="en-US" smtClean="0"/>
              <a:t>7/31/2013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5BBFF7-3C32-4A67-B88B-C4EE06E3EAB9}" type="slidenum">
              <a:rPr lang="en-US" smtClean="0"/>
              <a:t>‹#›</a:t>
            </a:fld>
            <a:endParaRPr lang="en-US" dirty="0"/>
          </a:p>
        </p:txBody>
      </p:sp>
    </p:spTree>
    <p:extLst>
      <p:ext uri="{BB962C8B-B14F-4D97-AF65-F5344CB8AC3E}">
        <p14:creationId xmlns:p14="http://schemas.microsoft.com/office/powerpoint/2010/main" val="239085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A103E-8DD0-42AE-9A79-CD6C837163F5}" type="datetimeFigureOut">
              <a:rPr lang="en-US" smtClean="0"/>
              <a:t>7/31/2013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5BBFF7-3C32-4A67-B88B-C4EE06E3EAB9}" type="slidenum">
              <a:rPr lang="en-US" smtClean="0"/>
              <a:t>‹#›</a:t>
            </a:fld>
            <a:endParaRPr lang="en-US" dirty="0"/>
          </a:p>
        </p:txBody>
      </p:sp>
    </p:spTree>
    <p:extLst>
      <p:ext uri="{BB962C8B-B14F-4D97-AF65-F5344CB8AC3E}">
        <p14:creationId xmlns:p14="http://schemas.microsoft.com/office/powerpoint/2010/main" val="2394083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lcweb.loc.gov/rr/print/" TargetMode="Externa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www.memory.loc.gov/ammem/fsahtml/fahome.html" TargetMode="Externa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hyperlink" Target="mailto:pitcher@geneseo.edu" TargetMode="External"/><Relationship Id="rId4" Type="http://schemas.openxmlformats.org/officeDocument/2006/relationships/hyperlink" Target="mailto:browna@geneseo.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581400"/>
            <a:ext cx="6400800" cy="175260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b="1" smtClean="0">
                <a:latin typeface="+mj-lt"/>
                <a:cs typeface="Aharoni" pitchFamily="2" charset="-79"/>
              </a:rPr>
              <a:t>Allison Brown</a:t>
            </a:r>
          </a:p>
          <a:p>
            <a:r>
              <a:rPr lang="en-US" b="1" smtClean="0">
                <a:latin typeface="+mj-lt"/>
                <a:cs typeface="Aharoni" pitchFamily="2" charset="-79"/>
              </a:rPr>
              <a:t>Kate Pitcher</a:t>
            </a:r>
            <a:br>
              <a:rPr lang="en-US" b="1" smtClean="0">
                <a:latin typeface="+mj-lt"/>
                <a:cs typeface="Aharoni" pitchFamily="2" charset="-79"/>
              </a:rPr>
            </a:br>
            <a:r>
              <a:rPr lang="en-US" b="1" smtClean="0">
                <a:latin typeface="+mj-lt"/>
                <a:cs typeface="Aharoni" pitchFamily="2" charset="-79"/>
              </a:rPr>
              <a:t/>
            </a:r>
            <a:br>
              <a:rPr lang="en-US" b="1" smtClean="0">
                <a:latin typeface="+mj-lt"/>
                <a:cs typeface="Aharoni" pitchFamily="2" charset="-79"/>
              </a:rPr>
            </a:br>
            <a:r>
              <a:rPr lang="en-US" sz="2400" b="1" smtClean="0">
                <a:latin typeface="+mj-lt"/>
                <a:cs typeface="Aharoni" pitchFamily="2" charset="-79"/>
              </a:rPr>
              <a:t>SUNY Geneseo</a:t>
            </a:r>
            <a:endParaRPr lang="en-US" sz="2400" b="1">
              <a:latin typeface="+mj-lt"/>
              <a:cs typeface="Aharoni" pitchFamily="2" charset="-79"/>
            </a:endParaRPr>
          </a:p>
        </p:txBody>
      </p:sp>
      <p:sp>
        <p:nvSpPr>
          <p:cNvPr id="4" name="Title 3"/>
          <p:cNvSpPr>
            <a:spLocks noGrp="1"/>
          </p:cNvSpPr>
          <p:nvPr>
            <p:ph type="ctr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a:cs typeface="Aharoni" pitchFamily="2" charset="-79"/>
              </a:rPr>
              <a:t>Best Practices for Library Publishing: </a:t>
            </a:r>
            <a:r>
              <a:rPr lang="en-US" smtClean="0">
                <a:cs typeface="Aharoni" pitchFamily="2" charset="-79"/>
              </a:rPr>
              <a:t/>
            </a:r>
            <a:br>
              <a:rPr lang="en-US" smtClean="0">
                <a:cs typeface="Aharoni" pitchFamily="2" charset="-79"/>
              </a:rPr>
            </a:br>
            <a:r>
              <a:rPr lang="en-US" sz="4000" smtClean="0">
                <a:cs typeface="Aharoni" pitchFamily="2" charset="-79"/>
              </a:rPr>
              <a:t>the </a:t>
            </a:r>
            <a:r>
              <a:rPr lang="en-US" sz="4000" i="1">
                <a:cs typeface="Aharoni" pitchFamily="2" charset="-79"/>
              </a:rPr>
              <a:t>Library Publishing Toolkit</a:t>
            </a:r>
          </a:p>
        </p:txBody>
      </p:sp>
    </p:spTree>
    <p:extLst>
      <p:ext uri="{BB962C8B-B14F-4D97-AF65-F5344CB8AC3E}">
        <p14:creationId xmlns:p14="http://schemas.microsoft.com/office/powerpoint/2010/main" val="1512606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28" y="0"/>
            <a:ext cx="9162328" cy="6858000"/>
          </a:xfrm>
          <a:prstGeom prst="rect">
            <a:avLst/>
          </a:prstGeom>
          <a:ln>
            <a:noFill/>
          </a:ln>
        </p:spPr>
        <p:style>
          <a:lnRef idx="3">
            <a:schemeClr val="lt1"/>
          </a:lnRef>
          <a:fillRef idx="1">
            <a:schemeClr val="accent5"/>
          </a:fillRef>
          <a:effectRef idx="1">
            <a:schemeClr val="accent5"/>
          </a:effectRef>
          <a:fontRef idx="minor">
            <a:schemeClr val="lt1"/>
          </a:fontRef>
        </p:style>
        <p:txBody>
          <a:bodyPr wrap="square" rtlCol="0" anchor="t">
            <a:noAutofit/>
          </a:bodyPr>
          <a:lstStyle/>
          <a:p>
            <a:r>
              <a:rPr lang="en-US" sz="4000" dirty="0" smtClean="0"/>
              <a:t>	</a:t>
            </a:r>
          </a:p>
          <a:p>
            <a:endParaRPr lang="en-US" sz="4000" dirty="0"/>
          </a:p>
          <a:p>
            <a:r>
              <a:rPr lang="en-US" sz="4000" dirty="0" smtClean="0"/>
              <a:t>	</a:t>
            </a:r>
            <a:r>
              <a:rPr lang="en-US" sz="4000" b="1" dirty="0" smtClean="0"/>
              <a:t>What we’ve learned</a:t>
            </a:r>
          </a:p>
          <a:p>
            <a:r>
              <a:rPr lang="en-US" sz="4000" b="1" dirty="0" smtClean="0"/>
              <a:t>		or</a:t>
            </a:r>
          </a:p>
          <a:p>
            <a:r>
              <a:rPr lang="en-US" sz="4000" b="1" dirty="0" smtClean="0"/>
              <a:t>	Library Publishing as we see it</a:t>
            </a:r>
          </a:p>
        </p:txBody>
      </p:sp>
    </p:spTree>
    <p:extLst>
      <p:ext uri="{BB962C8B-B14F-4D97-AF65-F5344CB8AC3E}">
        <p14:creationId xmlns:p14="http://schemas.microsoft.com/office/powerpoint/2010/main" val="2771875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22" y="614883"/>
            <a:ext cx="3017520" cy="4096322"/>
          </a:xfrm>
          <a:prstGeom prst="rect">
            <a:avLst/>
          </a:prstGeom>
          <a:solidFill>
            <a:schemeClr val="bg1"/>
          </a:solidFill>
          <a:ln>
            <a:solidFill>
              <a:schemeClr val="bg1"/>
            </a:solid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3600" dirty="0" smtClean="0">
                <a:solidFill>
                  <a:schemeClr val="accent5">
                    <a:lumMod val="75000"/>
                  </a:schemeClr>
                </a:solidFill>
              </a:rPr>
              <a:t>CREATION</a:t>
            </a:r>
          </a:p>
          <a:p>
            <a:endParaRPr lang="en-US" sz="2000" dirty="0" smtClean="0">
              <a:solidFill>
                <a:schemeClr val="accent5">
                  <a:lumMod val="75000"/>
                </a:schemeClr>
              </a:solidFill>
            </a:endParaRPr>
          </a:p>
          <a:p>
            <a:endParaRPr lang="en-US" sz="2000" dirty="0">
              <a:solidFill>
                <a:schemeClr val="accent5">
                  <a:lumMod val="75000"/>
                </a:schemeClr>
              </a:solidFill>
            </a:endParaRPr>
          </a:p>
          <a:p>
            <a:r>
              <a:rPr lang="en-US" sz="2000" dirty="0" smtClean="0">
                <a:solidFill>
                  <a:schemeClr val="accent5">
                    <a:lumMod val="75000"/>
                  </a:schemeClr>
                </a:solidFill>
              </a:rPr>
              <a:t>What is being published?</a:t>
            </a:r>
          </a:p>
          <a:p>
            <a:endParaRPr lang="en-US" sz="2000" dirty="0" smtClean="0">
              <a:solidFill>
                <a:schemeClr val="accent5">
                  <a:lumMod val="75000"/>
                </a:schemeClr>
              </a:solidFill>
            </a:endParaRPr>
          </a:p>
          <a:p>
            <a:endParaRPr lang="en-US" sz="2000" dirty="0" smtClean="0"/>
          </a:p>
          <a:p>
            <a:endParaRPr lang="en-US" sz="2000" dirty="0"/>
          </a:p>
          <a:p>
            <a:endParaRPr lang="en-US" sz="2000" dirty="0"/>
          </a:p>
          <a:p>
            <a:endParaRPr lang="en-US" sz="2000" dirty="0" smtClean="0"/>
          </a:p>
        </p:txBody>
      </p:sp>
      <p:sp>
        <p:nvSpPr>
          <p:cNvPr id="6" name="TextBox 5"/>
          <p:cNvSpPr txBox="1"/>
          <p:nvPr/>
        </p:nvSpPr>
        <p:spPr>
          <a:xfrm>
            <a:off x="3058214" y="617776"/>
            <a:ext cx="3017520" cy="4093428"/>
          </a:xfrm>
          <a:prstGeom prst="rect">
            <a:avLst/>
          </a:prstGeom>
          <a:solidFill>
            <a:schemeClr val="bg1"/>
          </a:solidFill>
          <a:ln>
            <a:solidFill>
              <a:schemeClr val="bg1"/>
            </a:solidFill>
          </a:ln>
          <a:effectLst/>
        </p:spPr>
        <p:style>
          <a:lnRef idx="3">
            <a:schemeClr val="lt1"/>
          </a:lnRef>
          <a:fillRef idx="1">
            <a:schemeClr val="accent5"/>
          </a:fillRef>
          <a:effectRef idx="1">
            <a:schemeClr val="accent5"/>
          </a:effectRef>
          <a:fontRef idx="minor">
            <a:schemeClr val="lt1"/>
          </a:fontRef>
        </p:style>
        <p:txBody>
          <a:bodyPr wrap="square" rtlCol="0" anchor="t">
            <a:spAutoFit/>
          </a:bodyPr>
          <a:lstStyle/>
          <a:p>
            <a:pPr algn="ctr"/>
            <a:r>
              <a:rPr lang="en-US" sz="3600" dirty="0" smtClean="0">
                <a:solidFill>
                  <a:schemeClr val="accent5">
                    <a:lumMod val="75000"/>
                  </a:schemeClr>
                </a:solidFill>
              </a:rPr>
              <a:t>PRODUCTION</a:t>
            </a:r>
          </a:p>
          <a:p>
            <a:endParaRPr lang="en-US" sz="2000" dirty="0" smtClean="0">
              <a:solidFill>
                <a:schemeClr val="accent5">
                  <a:lumMod val="75000"/>
                </a:schemeClr>
              </a:solidFill>
            </a:endParaRPr>
          </a:p>
          <a:p>
            <a:endParaRPr lang="en-US" sz="2000" dirty="0" smtClean="0">
              <a:solidFill>
                <a:schemeClr val="accent5">
                  <a:lumMod val="75000"/>
                </a:schemeClr>
              </a:solidFill>
            </a:endParaRPr>
          </a:p>
          <a:p>
            <a:r>
              <a:rPr lang="en-US" sz="2000" dirty="0" smtClean="0">
                <a:solidFill>
                  <a:schemeClr val="accent5">
                    <a:lumMod val="75000"/>
                  </a:schemeClr>
                </a:solidFill>
              </a:rPr>
              <a:t>How is it packaged?</a:t>
            </a:r>
          </a:p>
          <a:p>
            <a:pPr marL="800100" lvl="1" indent="-342900">
              <a:buFont typeface="Arial" pitchFamily="34" charset="0"/>
              <a:buChar char="•"/>
            </a:pPr>
            <a:r>
              <a:rPr lang="en-US" sz="2000" dirty="0" smtClean="0">
                <a:solidFill>
                  <a:schemeClr val="accent5">
                    <a:lumMod val="75000"/>
                  </a:schemeClr>
                </a:solidFill>
              </a:rPr>
              <a:t>What tools are being used?</a:t>
            </a:r>
          </a:p>
          <a:p>
            <a:r>
              <a:rPr lang="en-US" sz="2000" dirty="0" smtClean="0">
                <a:solidFill>
                  <a:schemeClr val="accent5">
                    <a:lumMod val="75000"/>
                  </a:schemeClr>
                </a:solidFill>
              </a:rPr>
              <a:t>Who handles production?</a:t>
            </a:r>
          </a:p>
          <a:p>
            <a:endParaRPr lang="en-US" sz="2000" dirty="0" smtClean="0"/>
          </a:p>
          <a:p>
            <a:endParaRPr lang="en-US" sz="2000" dirty="0"/>
          </a:p>
          <a:p>
            <a:endParaRPr lang="en-US" sz="2000" dirty="0" smtClean="0"/>
          </a:p>
          <a:p>
            <a:endParaRPr lang="en-US" sz="2000" dirty="0"/>
          </a:p>
          <a:p>
            <a:endParaRPr lang="en-US" sz="2000" dirty="0" smtClean="0"/>
          </a:p>
        </p:txBody>
      </p:sp>
      <p:sp>
        <p:nvSpPr>
          <p:cNvPr id="7" name="TextBox 6"/>
          <p:cNvSpPr txBox="1"/>
          <p:nvPr/>
        </p:nvSpPr>
        <p:spPr>
          <a:xfrm>
            <a:off x="6103006" y="609600"/>
            <a:ext cx="3017520" cy="4101604"/>
          </a:xfrm>
          <a:prstGeom prst="rect">
            <a:avLst/>
          </a:prstGeom>
          <a:solidFill>
            <a:schemeClr val="bg1"/>
          </a:solidFill>
          <a:ln>
            <a:solidFill>
              <a:schemeClr val="bg1"/>
            </a:solid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3600" dirty="0" smtClean="0">
                <a:solidFill>
                  <a:schemeClr val="accent5">
                    <a:lumMod val="75000"/>
                  </a:schemeClr>
                </a:solidFill>
              </a:rPr>
              <a:t>ACCESS</a:t>
            </a:r>
          </a:p>
          <a:p>
            <a:endParaRPr lang="en-US" sz="2000" dirty="0" smtClean="0">
              <a:solidFill>
                <a:schemeClr val="accent5">
                  <a:lumMod val="75000"/>
                </a:schemeClr>
              </a:solidFill>
            </a:endParaRPr>
          </a:p>
          <a:p>
            <a:endParaRPr lang="en-US" sz="2000" dirty="0">
              <a:solidFill>
                <a:schemeClr val="accent5">
                  <a:lumMod val="75000"/>
                </a:schemeClr>
              </a:solidFill>
            </a:endParaRPr>
          </a:p>
          <a:p>
            <a:r>
              <a:rPr lang="en-US" sz="2000" dirty="0" smtClean="0">
                <a:solidFill>
                  <a:schemeClr val="accent5">
                    <a:lumMod val="75000"/>
                  </a:schemeClr>
                </a:solidFill>
              </a:rPr>
              <a:t>How is it being distributed?</a:t>
            </a:r>
          </a:p>
          <a:p>
            <a:r>
              <a:rPr lang="en-US" sz="2000" dirty="0" smtClean="0">
                <a:solidFill>
                  <a:schemeClr val="accent5">
                    <a:lumMod val="75000"/>
                  </a:schemeClr>
                </a:solidFill>
              </a:rPr>
              <a:t>How is it being accessed?</a:t>
            </a:r>
          </a:p>
          <a:p>
            <a:r>
              <a:rPr lang="en-US" sz="2000" dirty="0" smtClean="0">
                <a:solidFill>
                  <a:schemeClr val="accent5">
                    <a:lumMod val="75000"/>
                  </a:schemeClr>
                </a:solidFill>
              </a:rPr>
              <a:t>How/where should it be marketed?</a:t>
            </a:r>
          </a:p>
          <a:p>
            <a:pPr marL="342900" indent="-342900" algn="ctr">
              <a:buFont typeface="Arial" pitchFamily="34" charset="0"/>
              <a:buChar char="•"/>
            </a:pPr>
            <a:endParaRPr lang="en-US" sz="2000" dirty="0"/>
          </a:p>
        </p:txBody>
      </p:sp>
      <p:sp>
        <p:nvSpPr>
          <p:cNvPr id="8" name="Text Placeholder 4"/>
          <p:cNvSpPr txBox="1">
            <a:spLocks/>
          </p:cNvSpPr>
          <p:nvPr/>
        </p:nvSpPr>
        <p:spPr>
          <a:xfrm>
            <a:off x="1371600" y="5075764"/>
            <a:ext cx="7772400" cy="12398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600" b="1" dirty="0" smtClean="0">
                <a:solidFill>
                  <a:schemeClr val="bg1">
                    <a:lumMod val="50000"/>
                  </a:schemeClr>
                </a:solidFill>
              </a:rPr>
              <a:t>Elements of Library Publishing</a:t>
            </a:r>
            <a:endParaRPr lang="en-US" sz="3600" b="1" dirty="0">
              <a:solidFill>
                <a:schemeClr val="bg1">
                  <a:lumMod val="50000"/>
                </a:schemeClr>
              </a:solidFill>
            </a:endParaRPr>
          </a:p>
        </p:txBody>
      </p:sp>
    </p:spTree>
    <p:extLst>
      <p:ext uri="{BB962C8B-B14F-4D97-AF65-F5344CB8AC3E}">
        <p14:creationId xmlns:p14="http://schemas.microsoft.com/office/powerpoint/2010/main" val="6440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672" y="609600"/>
            <a:ext cx="3017520" cy="4466164"/>
          </a:xfrm>
          <a:prstGeom prst="rect">
            <a:avLst/>
          </a:prstGeom>
          <a:solidFill>
            <a:schemeClr val="bg1"/>
          </a:solidFill>
          <a:ln>
            <a:solidFill>
              <a:schemeClr val="bg1"/>
            </a:solid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3600" dirty="0" smtClean="0">
                <a:solidFill>
                  <a:schemeClr val="accent5">
                    <a:lumMod val="75000"/>
                  </a:schemeClr>
                </a:solidFill>
              </a:rPr>
              <a:t>CREATION</a:t>
            </a:r>
            <a:endParaRPr lang="en-US" sz="3600" dirty="0" smtClean="0">
              <a:solidFill>
                <a:schemeClr val="accent5">
                  <a:lumMod val="75000"/>
                </a:schemeClr>
              </a:solidFill>
            </a:endParaRPr>
          </a:p>
        </p:txBody>
      </p:sp>
      <p:sp>
        <p:nvSpPr>
          <p:cNvPr id="6" name="TextBox 5"/>
          <p:cNvSpPr txBox="1"/>
          <p:nvPr/>
        </p:nvSpPr>
        <p:spPr>
          <a:xfrm>
            <a:off x="3070245" y="604318"/>
            <a:ext cx="3017520" cy="4471446"/>
          </a:xfrm>
          <a:prstGeom prst="rect">
            <a:avLst/>
          </a:prstGeom>
          <a:solidFill>
            <a:schemeClr val="bg1"/>
          </a:solidFill>
          <a:ln>
            <a:solidFill>
              <a:schemeClr val="bg1"/>
            </a:solid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3600" dirty="0" smtClean="0">
                <a:solidFill>
                  <a:schemeClr val="accent5">
                    <a:lumMod val="75000"/>
                  </a:schemeClr>
                </a:solidFill>
              </a:rPr>
              <a:t>PRODUCTION</a:t>
            </a:r>
            <a:endParaRPr lang="en-US" sz="3600" dirty="0" smtClean="0">
              <a:solidFill>
                <a:schemeClr val="accent5">
                  <a:lumMod val="75000"/>
                </a:schemeClr>
              </a:solidFill>
            </a:endParaRPr>
          </a:p>
        </p:txBody>
      </p:sp>
      <p:sp>
        <p:nvSpPr>
          <p:cNvPr id="7" name="TextBox 6"/>
          <p:cNvSpPr txBox="1"/>
          <p:nvPr/>
        </p:nvSpPr>
        <p:spPr>
          <a:xfrm>
            <a:off x="6107818" y="604318"/>
            <a:ext cx="3017520" cy="4471446"/>
          </a:xfrm>
          <a:prstGeom prst="rect">
            <a:avLst/>
          </a:prstGeom>
          <a:solidFill>
            <a:schemeClr val="bg1"/>
          </a:solidFill>
          <a:ln>
            <a:solidFill>
              <a:schemeClr val="bg1"/>
            </a:solid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3600" dirty="0" smtClean="0">
                <a:solidFill>
                  <a:schemeClr val="accent5">
                    <a:lumMod val="75000"/>
                  </a:schemeClr>
                </a:solidFill>
              </a:rPr>
              <a:t>ACCESS</a:t>
            </a:r>
          </a:p>
          <a:p>
            <a:pPr marL="342900" indent="-342900" algn="ctr">
              <a:buFont typeface="Arial" pitchFamily="34" charset="0"/>
              <a:buChar char="•"/>
            </a:pPr>
            <a:endParaRPr lang="en-US" sz="2000" dirty="0" smtClean="0"/>
          </a:p>
          <a:p>
            <a:pPr marL="342900" indent="-342900" algn="ctr">
              <a:buFont typeface="Arial" pitchFamily="34" charset="0"/>
              <a:buChar char="•"/>
            </a:pPr>
            <a:endParaRPr lang="en-US" sz="2000" dirty="0"/>
          </a:p>
          <a:p>
            <a:pPr algn="ctr"/>
            <a:endParaRPr lang="en-US" sz="2000" dirty="0"/>
          </a:p>
        </p:txBody>
      </p:sp>
      <p:sp>
        <p:nvSpPr>
          <p:cNvPr id="8" name="Text Placeholder 4"/>
          <p:cNvSpPr txBox="1">
            <a:spLocks/>
          </p:cNvSpPr>
          <p:nvPr/>
        </p:nvSpPr>
        <p:spPr>
          <a:xfrm>
            <a:off x="1371600" y="5075764"/>
            <a:ext cx="7772400" cy="12398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600" b="1" dirty="0" smtClean="0">
                <a:solidFill>
                  <a:schemeClr val="bg1">
                    <a:lumMod val="50000"/>
                  </a:schemeClr>
                </a:solidFill>
              </a:rPr>
              <a:t>Public Library Publishing</a:t>
            </a:r>
            <a:endParaRPr lang="en-US" sz="3600" b="1" dirty="0">
              <a:solidFill>
                <a:schemeClr val="bg1">
                  <a:lumMod val="50000"/>
                </a:schemeClr>
              </a:solidFill>
            </a:endParaRPr>
          </a:p>
        </p:txBody>
      </p:sp>
      <p:pic>
        <p:nvPicPr>
          <p:cNvPr id="2050" name="Picture 2" descr="Image, Source: color film copy sl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82" y="1452550"/>
            <a:ext cx="2206625" cy="3284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Image, Source: color film copy sl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004" y="1450175"/>
            <a:ext cx="2579832" cy="32890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4" name="Picture 6" descr="Image, Source: color film copy sl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783" y="1447800"/>
            <a:ext cx="2239217" cy="32794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04800" y="6544425"/>
            <a:ext cx="7086600" cy="215444"/>
          </a:xfrm>
          <a:prstGeom prst="rect">
            <a:avLst/>
          </a:prstGeom>
          <a:noFill/>
        </p:spPr>
        <p:txBody>
          <a:bodyPr wrap="square" rtlCol="0">
            <a:spAutoFit/>
          </a:bodyPr>
          <a:lstStyle/>
          <a:p>
            <a:r>
              <a:rPr lang="en-US" sz="800" dirty="0" smtClean="0"/>
              <a:t>Images from: </a:t>
            </a:r>
            <a:r>
              <a:rPr lang="en-US" sz="800" i="1" dirty="0" smtClean="0"/>
              <a:t>By </a:t>
            </a:r>
            <a:r>
              <a:rPr lang="en-US" sz="800" i="1" dirty="0"/>
              <a:t>the People, For the People: Posters from the WPA, </a:t>
            </a:r>
            <a:r>
              <a:rPr lang="en-US" sz="800" i="1" dirty="0" smtClean="0"/>
              <a:t>1936-1943</a:t>
            </a:r>
            <a:r>
              <a:rPr lang="en-US" sz="800" dirty="0" smtClean="0"/>
              <a:t>, </a:t>
            </a:r>
            <a:r>
              <a:rPr lang="en-US" sz="800" b="1" dirty="0">
                <a:hlinkClick r:id="rId6"/>
              </a:rPr>
              <a:t>Prints &amp; Photographs Division, Library of Congress</a:t>
            </a:r>
            <a:endParaRPr lang="en-US" sz="800" dirty="0"/>
          </a:p>
        </p:txBody>
      </p:sp>
    </p:spTree>
    <p:extLst>
      <p:ext uri="{BB962C8B-B14F-4D97-AF65-F5344CB8AC3E}">
        <p14:creationId xmlns:p14="http://schemas.microsoft.com/office/powerpoint/2010/main" val="20899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125" y="612494"/>
            <a:ext cx="3017520" cy="4127100"/>
          </a:xfrm>
          <a:prstGeom prst="rect">
            <a:avLst/>
          </a:prstGeom>
          <a:noFill/>
          <a:ln>
            <a:no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3600" dirty="0" smtClean="0">
                <a:solidFill>
                  <a:schemeClr val="accent5">
                    <a:lumMod val="75000"/>
                  </a:schemeClr>
                </a:solidFill>
              </a:rPr>
              <a:t>CREATION</a:t>
            </a:r>
          </a:p>
          <a:p>
            <a:pPr marL="342900" indent="-342900">
              <a:buFont typeface="Arial" pitchFamily="34" charset="0"/>
              <a:buChar char="•"/>
            </a:pPr>
            <a:r>
              <a:rPr lang="en-US" sz="2000" dirty="0" smtClean="0">
                <a:solidFill>
                  <a:schemeClr val="accent5">
                    <a:lumMod val="75000"/>
                  </a:schemeClr>
                </a:solidFill>
              </a:rPr>
              <a:t>Provide examples of quality literature and media</a:t>
            </a:r>
          </a:p>
          <a:p>
            <a:pPr marL="342900" indent="-342900">
              <a:buFont typeface="Arial" pitchFamily="34" charset="0"/>
              <a:buChar char="•"/>
            </a:pPr>
            <a:r>
              <a:rPr lang="en-US" sz="2000" dirty="0" smtClean="0">
                <a:solidFill>
                  <a:schemeClr val="accent5">
                    <a:lumMod val="75000"/>
                  </a:schemeClr>
                </a:solidFill>
              </a:rPr>
              <a:t>Provide usable, flexible space to encourage creation and collaboration</a:t>
            </a:r>
          </a:p>
          <a:p>
            <a:pPr marL="342900" indent="-342900">
              <a:buFont typeface="Arial" pitchFamily="34" charset="0"/>
              <a:buChar char="•"/>
            </a:pPr>
            <a:r>
              <a:rPr lang="en-US" sz="2000" dirty="0" smtClean="0">
                <a:solidFill>
                  <a:schemeClr val="accent5">
                    <a:lumMod val="75000"/>
                  </a:schemeClr>
                </a:solidFill>
              </a:rPr>
              <a:t>Robust collection of resources</a:t>
            </a:r>
          </a:p>
          <a:p>
            <a:pPr marL="342900" indent="-342900">
              <a:buFont typeface="Arial" pitchFamily="34" charset="0"/>
              <a:buChar char="•"/>
            </a:pPr>
            <a:r>
              <a:rPr lang="en-US" sz="2000" dirty="0" smtClean="0">
                <a:solidFill>
                  <a:schemeClr val="accent5">
                    <a:lumMod val="75000"/>
                  </a:schemeClr>
                </a:solidFill>
              </a:rPr>
              <a:t>Foster a supportive community</a:t>
            </a:r>
          </a:p>
        </p:txBody>
      </p:sp>
      <p:sp>
        <p:nvSpPr>
          <p:cNvPr id="6" name="TextBox 5"/>
          <p:cNvSpPr txBox="1"/>
          <p:nvPr/>
        </p:nvSpPr>
        <p:spPr>
          <a:xfrm>
            <a:off x="3065645" y="612494"/>
            <a:ext cx="3017520" cy="4124206"/>
          </a:xfrm>
          <a:prstGeom prst="rect">
            <a:avLst/>
          </a:prstGeom>
          <a:noFill/>
          <a:ln>
            <a:no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3600" dirty="0" smtClean="0">
                <a:solidFill>
                  <a:schemeClr val="accent5">
                    <a:lumMod val="75000"/>
                  </a:schemeClr>
                </a:solidFill>
              </a:rPr>
              <a:t>PRODUCTION</a:t>
            </a:r>
          </a:p>
          <a:p>
            <a:pPr marL="342900" indent="-342900">
              <a:buFont typeface="Arial" pitchFamily="34" charset="0"/>
              <a:buChar char="•"/>
            </a:pPr>
            <a:r>
              <a:rPr lang="en-US" sz="2000" dirty="0" smtClean="0">
                <a:solidFill>
                  <a:schemeClr val="accent5">
                    <a:lumMod val="75000"/>
                  </a:schemeClr>
                </a:solidFill>
              </a:rPr>
              <a:t>Recommend standards</a:t>
            </a:r>
          </a:p>
          <a:p>
            <a:pPr marL="800100" lvl="1" indent="-342900">
              <a:buFont typeface="Arial" pitchFamily="34" charset="0"/>
              <a:buChar char="•"/>
            </a:pPr>
            <a:r>
              <a:rPr lang="en-US" sz="2000" dirty="0" smtClean="0">
                <a:solidFill>
                  <a:schemeClr val="accent5">
                    <a:lumMod val="75000"/>
                  </a:schemeClr>
                </a:solidFill>
              </a:rPr>
              <a:t>Writing	</a:t>
            </a:r>
          </a:p>
          <a:p>
            <a:pPr marL="800100" lvl="1" indent="-342900">
              <a:buFont typeface="Arial" pitchFamily="34" charset="0"/>
              <a:buChar char="•"/>
            </a:pPr>
            <a:r>
              <a:rPr lang="en-US" sz="2000" dirty="0" smtClean="0">
                <a:solidFill>
                  <a:schemeClr val="accent5">
                    <a:lumMod val="75000"/>
                  </a:schemeClr>
                </a:solidFill>
              </a:rPr>
              <a:t>Design</a:t>
            </a:r>
          </a:p>
          <a:p>
            <a:pPr marL="342900" indent="-342900">
              <a:buFont typeface="Arial" pitchFamily="34" charset="0"/>
              <a:buChar char="•"/>
            </a:pPr>
            <a:r>
              <a:rPr lang="en-US" sz="2000" dirty="0" smtClean="0">
                <a:solidFill>
                  <a:schemeClr val="accent5">
                    <a:lumMod val="75000"/>
                  </a:schemeClr>
                </a:solidFill>
              </a:rPr>
              <a:t>Standard &amp; high end software</a:t>
            </a:r>
          </a:p>
          <a:p>
            <a:pPr marL="342900" indent="-342900">
              <a:buFont typeface="Arial" pitchFamily="34" charset="0"/>
              <a:buChar char="•"/>
            </a:pPr>
            <a:r>
              <a:rPr lang="en-US" sz="2000" dirty="0" smtClean="0">
                <a:solidFill>
                  <a:schemeClr val="accent5">
                    <a:lumMod val="75000"/>
                  </a:schemeClr>
                </a:solidFill>
              </a:rPr>
              <a:t>Resources and guides</a:t>
            </a:r>
          </a:p>
          <a:p>
            <a:pPr marL="342900" indent="-342900">
              <a:buFont typeface="Arial" pitchFamily="34" charset="0"/>
              <a:buChar char="•"/>
            </a:pPr>
            <a:r>
              <a:rPr lang="en-US" sz="2000" dirty="0" smtClean="0">
                <a:solidFill>
                  <a:schemeClr val="accent5">
                    <a:lumMod val="75000"/>
                  </a:schemeClr>
                </a:solidFill>
              </a:rPr>
              <a:t>Accessible and helpful staff</a:t>
            </a:r>
            <a:endParaRPr lang="en-US" sz="4000" dirty="0">
              <a:solidFill>
                <a:schemeClr val="accent5">
                  <a:lumMod val="75000"/>
                </a:schemeClr>
              </a:solidFill>
            </a:endParaRPr>
          </a:p>
        </p:txBody>
      </p:sp>
      <p:sp>
        <p:nvSpPr>
          <p:cNvPr id="7" name="TextBox 6"/>
          <p:cNvSpPr txBox="1"/>
          <p:nvPr/>
        </p:nvSpPr>
        <p:spPr>
          <a:xfrm>
            <a:off x="6081561" y="612494"/>
            <a:ext cx="3017520" cy="4132381"/>
          </a:xfrm>
          <a:prstGeom prst="rect">
            <a:avLst/>
          </a:prstGeom>
          <a:noFill/>
          <a:ln>
            <a:no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3600" dirty="0" smtClean="0">
                <a:solidFill>
                  <a:schemeClr val="accent5">
                    <a:lumMod val="75000"/>
                  </a:schemeClr>
                </a:solidFill>
              </a:rPr>
              <a:t>ACCESS</a:t>
            </a:r>
          </a:p>
          <a:p>
            <a:pPr marL="342900" indent="-342900">
              <a:buFont typeface="Arial" pitchFamily="34" charset="0"/>
              <a:buChar char="•"/>
            </a:pPr>
            <a:r>
              <a:rPr lang="en-US" sz="2000" dirty="0" smtClean="0">
                <a:solidFill>
                  <a:schemeClr val="accent5">
                    <a:lumMod val="75000"/>
                  </a:schemeClr>
                </a:solidFill>
              </a:rPr>
              <a:t>Acquisitions of independently published books &amp; </a:t>
            </a:r>
            <a:r>
              <a:rPr lang="en-US" sz="2000" dirty="0" err="1" smtClean="0">
                <a:solidFill>
                  <a:schemeClr val="accent5">
                    <a:lumMod val="75000"/>
                  </a:schemeClr>
                </a:solidFill>
              </a:rPr>
              <a:t>ebooks</a:t>
            </a:r>
            <a:endParaRPr lang="en-US" sz="2000" dirty="0" smtClean="0">
              <a:solidFill>
                <a:schemeClr val="accent5">
                  <a:lumMod val="75000"/>
                </a:schemeClr>
              </a:solidFill>
            </a:endParaRPr>
          </a:p>
          <a:p>
            <a:pPr marL="800100" lvl="1" indent="-342900">
              <a:buFont typeface="Arial" pitchFamily="34" charset="0"/>
              <a:buChar char="•"/>
            </a:pPr>
            <a:r>
              <a:rPr lang="en-US" sz="1600" dirty="0" smtClean="0">
                <a:solidFill>
                  <a:schemeClr val="accent5">
                    <a:lumMod val="75000"/>
                  </a:schemeClr>
                </a:solidFill>
              </a:rPr>
              <a:t>Policies</a:t>
            </a:r>
          </a:p>
          <a:p>
            <a:pPr marL="800100" lvl="1" indent="-342900">
              <a:buFont typeface="Arial" pitchFamily="34" charset="0"/>
              <a:buChar char="•"/>
            </a:pPr>
            <a:r>
              <a:rPr lang="en-US" sz="1600" dirty="0" smtClean="0">
                <a:solidFill>
                  <a:schemeClr val="accent5">
                    <a:lumMod val="75000"/>
                  </a:schemeClr>
                </a:solidFill>
              </a:rPr>
              <a:t>3</a:t>
            </a:r>
            <a:r>
              <a:rPr lang="en-US" sz="1600" baseline="30000" dirty="0" smtClean="0">
                <a:solidFill>
                  <a:schemeClr val="accent5">
                    <a:lumMod val="75000"/>
                  </a:schemeClr>
                </a:solidFill>
              </a:rPr>
              <a:t>rd</a:t>
            </a:r>
            <a:r>
              <a:rPr lang="en-US" sz="1600" dirty="0" smtClean="0">
                <a:solidFill>
                  <a:schemeClr val="accent5">
                    <a:lumMod val="75000"/>
                  </a:schemeClr>
                </a:solidFill>
              </a:rPr>
              <a:t> </a:t>
            </a:r>
            <a:r>
              <a:rPr lang="en-US" sz="1600" dirty="0">
                <a:solidFill>
                  <a:schemeClr val="accent5">
                    <a:lumMod val="75000"/>
                  </a:schemeClr>
                </a:solidFill>
              </a:rPr>
              <a:t>party </a:t>
            </a:r>
            <a:r>
              <a:rPr lang="en-US" sz="1600" dirty="0" err="1">
                <a:solidFill>
                  <a:schemeClr val="accent5">
                    <a:lumMod val="75000"/>
                  </a:schemeClr>
                </a:solidFill>
              </a:rPr>
              <a:t>ebook</a:t>
            </a:r>
            <a:r>
              <a:rPr lang="en-US" sz="1600" dirty="0">
                <a:solidFill>
                  <a:schemeClr val="accent5">
                    <a:lumMod val="75000"/>
                  </a:schemeClr>
                </a:solidFill>
              </a:rPr>
              <a:t> lenders</a:t>
            </a:r>
          </a:p>
          <a:p>
            <a:pPr marL="800100" lvl="1" indent="-342900">
              <a:buFont typeface="Arial" pitchFamily="34" charset="0"/>
              <a:buChar char="•"/>
            </a:pPr>
            <a:r>
              <a:rPr lang="en-US" sz="1600" dirty="0">
                <a:solidFill>
                  <a:schemeClr val="accent5">
                    <a:lumMod val="75000"/>
                  </a:schemeClr>
                </a:solidFill>
              </a:rPr>
              <a:t>Homegrown </a:t>
            </a:r>
            <a:r>
              <a:rPr lang="en-US" sz="1600" dirty="0" err="1">
                <a:solidFill>
                  <a:schemeClr val="accent5">
                    <a:lumMod val="75000"/>
                  </a:schemeClr>
                </a:solidFill>
              </a:rPr>
              <a:t>ebook</a:t>
            </a:r>
            <a:r>
              <a:rPr lang="en-US" sz="1600" dirty="0">
                <a:solidFill>
                  <a:schemeClr val="accent5">
                    <a:lumMod val="75000"/>
                  </a:schemeClr>
                </a:solidFill>
              </a:rPr>
              <a:t> lending </a:t>
            </a:r>
            <a:r>
              <a:rPr lang="en-US" sz="1600" dirty="0" smtClean="0">
                <a:solidFill>
                  <a:schemeClr val="accent5">
                    <a:lumMod val="75000"/>
                  </a:schemeClr>
                </a:solidFill>
              </a:rPr>
              <a:t>systems</a:t>
            </a:r>
          </a:p>
          <a:p>
            <a:pPr marL="342900" indent="-342900">
              <a:buFont typeface="Arial" pitchFamily="34" charset="0"/>
              <a:buChar char="•"/>
            </a:pPr>
            <a:r>
              <a:rPr lang="en-US" sz="2000" dirty="0" smtClean="0">
                <a:solidFill>
                  <a:schemeClr val="accent5">
                    <a:lumMod val="75000"/>
                  </a:schemeClr>
                </a:solidFill>
              </a:rPr>
              <a:t>Marketing &amp; providing space for marketing</a:t>
            </a:r>
          </a:p>
          <a:p>
            <a:pPr marL="342900" indent="-342900" algn="ctr">
              <a:buFont typeface="Arial" pitchFamily="34" charset="0"/>
              <a:buChar char="•"/>
            </a:pPr>
            <a:endParaRPr lang="en-US" sz="2000" dirty="0">
              <a:solidFill>
                <a:schemeClr val="accent5">
                  <a:lumMod val="75000"/>
                </a:schemeClr>
              </a:solidFill>
            </a:endParaRPr>
          </a:p>
          <a:p>
            <a:pPr algn="ctr"/>
            <a:endParaRPr lang="en-US" sz="2000" dirty="0">
              <a:solidFill>
                <a:schemeClr val="accent5">
                  <a:lumMod val="75000"/>
                </a:schemeClr>
              </a:solidFill>
            </a:endParaRPr>
          </a:p>
        </p:txBody>
      </p:sp>
      <p:sp>
        <p:nvSpPr>
          <p:cNvPr id="8" name="Text Placeholder 4"/>
          <p:cNvSpPr txBox="1">
            <a:spLocks/>
          </p:cNvSpPr>
          <p:nvPr/>
        </p:nvSpPr>
        <p:spPr>
          <a:xfrm>
            <a:off x="1371600" y="5075764"/>
            <a:ext cx="7772400" cy="123982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600" b="1" dirty="0" smtClean="0">
                <a:solidFill>
                  <a:schemeClr val="bg1">
                    <a:lumMod val="50000"/>
                  </a:schemeClr>
                </a:solidFill>
              </a:rPr>
              <a:t>Public Library Publishing</a:t>
            </a:r>
          </a:p>
          <a:p>
            <a:pPr marL="0" indent="0" algn="r">
              <a:buNone/>
            </a:pPr>
            <a:r>
              <a:rPr lang="en-US" sz="3600" b="1" dirty="0">
                <a:solidFill>
                  <a:schemeClr val="bg1">
                    <a:lumMod val="50000"/>
                  </a:schemeClr>
                </a:solidFill>
              </a:rPr>
              <a:t>Roles &amp; Opportunities</a:t>
            </a:r>
          </a:p>
          <a:p>
            <a:pPr marL="0" indent="0" algn="r">
              <a:buNone/>
            </a:pPr>
            <a:endParaRPr lang="en-US" sz="3600" b="1" dirty="0">
              <a:solidFill>
                <a:schemeClr val="bg1">
                  <a:lumMod val="50000"/>
                </a:schemeClr>
              </a:solidFill>
            </a:endParaRPr>
          </a:p>
        </p:txBody>
      </p:sp>
    </p:spTree>
    <p:extLst>
      <p:ext uri="{BB962C8B-B14F-4D97-AF65-F5344CB8AC3E}">
        <p14:creationId xmlns:p14="http://schemas.microsoft.com/office/powerpoint/2010/main" val="267545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 presetClass="emph" presetSubtype="2" fill="hold" nodeType="withEffect">
                                  <p:stCondLst>
                                    <p:cond delay="0"/>
                                  </p:stCondLst>
                                  <p:childTnLst>
                                    <p:animClr clrSpc="rgb" dir="cw">
                                      <p:cBhvr>
                                        <p:cTn id="35" dur="2000" fill="hold"/>
                                        <p:tgtEl>
                                          <p:spTgt spid="5"/>
                                        </p:tgtEl>
                                        <p:attrNameLst>
                                          <p:attrName>fillcolor</p:attrName>
                                        </p:attrNameLst>
                                      </p:cBhvr>
                                      <p:to>
                                        <a:srgbClr val="B7DDE8"/>
                                      </p:to>
                                    </p:animClr>
                                    <p:set>
                                      <p:cBhvr>
                                        <p:cTn id="36" dur="2000" fill="hold"/>
                                        <p:tgtEl>
                                          <p:spTgt spid="5"/>
                                        </p:tgtEl>
                                        <p:attrNameLst>
                                          <p:attrName>fill.type</p:attrName>
                                        </p:attrNameLst>
                                      </p:cBhvr>
                                      <p:to>
                                        <p:strVal val="solid"/>
                                      </p:to>
                                    </p:set>
                                    <p:set>
                                      <p:cBhvr>
                                        <p:cTn id="37" dur="2000" fill="hold"/>
                                        <p:tgtEl>
                                          <p:spTgt spid="5"/>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fade">
                                      <p:cBhvr>
                                        <p:cTn id="52" dur="500"/>
                                        <p:tgtEl>
                                          <p:spTgt spid="6">
                                            <p:txEl>
                                              <p:pRg st="6" end="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 end="1"/>
                                            </p:txEl>
                                          </p:spTgt>
                                        </p:tgtEl>
                                        <p:attrNameLst>
                                          <p:attrName>style.visibility</p:attrName>
                                        </p:attrNameLst>
                                      </p:cBhvr>
                                      <p:to>
                                        <p:strVal val="visible"/>
                                      </p:to>
                                    </p:set>
                                    <p:animEffect transition="in" filter="fade">
                                      <p:cBhvr>
                                        <p:cTn id="57" dur="500"/>
                                        <p:tgtEl>
                                          <p:spTgt spid="7">
                                            <p:txEl>
                                              <p:pRg st="1" end="1"/>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Effect transition="in" filter="fade">
                                      <p:cBhvr>
                                        <p:cTn id="60" dur="500"/>
                                        <p:tgtEl>
                                          <p:spTgt spid="7">
                                            <p:txEl>
                                              <p:pRg st="2" end="2"/>
                                            </p:txEl>
                                          </p:spTgt>
                                        </p:tgtEl>
                                      </p:cBhvr>
                                    </p:animEffect>
                                  </p:childTnLst>
                                </p:cTn>
                              </p:par>
                              <p:par>
                                <p:cTn id="61" presetID="1" presetClass="emph" presetSubtype="2" fill="hold" nodeType="withEffect">
                                  <p:stCondLst>
                                    <p:cond delay="0"/>
                                  </p:stCondLst>
                                  <p:childTnLst>
                                    <p:animClr clrSpc="rgb" dir="cw">
                                      <p:cBhvr>
                                        <p:cTn id="62" dur="2000" fill="hold"/>
                                        <p:tgtEl>
                                          <p:spTgt spid="6"/>
                                        </p:tgtEl>
                                        <p:attrNameLst>
                                          <p:attrName>fillcolor</p:attrName>
                                        </p:attrNameLst>
                                      </p:cBhvr>
                                      <p:to>
                                        <a:srgbClr val="B7DDE8"/>
                                      </p:to>
                                    </p:animClr>
                                    <p:set>
                                      <p:cBhvr>
                                        <p:cTn id="63" dur="2000" fill="hold"/>
                                        <p:tgtEl>
                                          <p:spTgt spid="6"/>
                                        </p:tgtEl>
                                        <p:attrNameLst>
                                          <p:attrName>fill.type</p:attrName>
                                        </p:attrNameLst>
                                      </p:cBhvr>
                                      <p:to>
                                        <p:strVal val="solid"/>
                                      </p:to>
                                    </p:set>
                                    <p:set>
                                      <p:cBhvr>
                                        <p:cTn id="64" dur="2000" fill="hold"/>
                                        <p:tgtEl>
                                          <p:spTgt spid="6"/>
                                        </p:tgtEl>
                                        <p:attrNameLst>
                                          <p:attrName>fill.on</p:attrName>
                                        </p:attrNameLst>
                                      </p:cBhvr>
                                      <p:to>
                                        <p:strVal val="tru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xEl>
                                              <p:pRg st="3" end="3"/>
                                            </p:txEl>
                                          </p:spTgt>
                                        </p:tgtEl>
                                        <p:attrNameLst>
                                          <p:attrName>style.visibility</p:attrName>
                                        </p:attrNameLst>
                                      </p:cBhvr>
                                      <p:to>
                                        <p:strVal val="visible"/>
                                      </p:to>
                                    </p:set>
                                    <p:animEffect transition="in" filter="fade">
                                      <p:cBhvr>
                                        <p:cTn id="69" dur="500"/>
                                        <p:tgtEl>
                                          <p:spTgt spid="7">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7">
                                            <p:txEl>
                                              <p:pRg st="4" end="4"/>
                                            </p:txEl>
                                          </p:spTgt>
                                        </p:tgtEl>
                                        <p:attrNameLst>
                                          <p:attrName>style.visibility</p:attrName>
                                        </p:attrNameLst>
                                      </p:cBhvr>
                                      <p:to>
                                        <p:strVal val="visible"/>
                                      </p:to>
                                    </p:set>
                                    <p:animEffect transition="in" filter="fade">
                                      <p:cBhvr>
                                        <p:cTn id="74" dur="500"/>
                                        <p:tgtEl>
                                          <p:spTgt spid="7">
                                            <p:txEl>
                                              <p:pRg st="4" end="4"/>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animEffect transition="in" filter="fade">
                                      <p:cBhvr>
                                        <p:cTn id="7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45832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196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73" y="608232"/>
            <a:ext cx="3044952" cy="4125825"/>
          </a:xfrm>
          <a:prstGeom prst="rect">
            <a:avLst/>
          </a:prstGeom>
          <a:ln>
            <a:no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4000" dirty="0" smtClean="0"/>
              <a:t>CREATION</a:t>
            </a:r>
          </a:p>
          <a:p>
            <a:pPr marL="342900" indent="-342900">
              <a:buFont typeface="Arial" pitchFamily="34" charset="0"/>
              <a:buChar char="•"/>
            </a:pPr>
            <a:endParaRPr lang="en-US" sz="2000" dirty="0" smtClean="0"/>
          </a:p>
        </p:txBody>
      </p:sp>
      <p:sp>
        <p:nvSpPr>
          <p:cNvPr id="6" name="TextBox 5"/>
          <p:cNvSpPr txBox="1"/>
          <p:nvPr/>
        </p:nvSpPr>
        <p:spPr>
          <a:xfrm>
            <a:off x="3056020" y="609853"/>
            <a:ext cx="3044952" cy="4124205"/>
          </a:xfrm>
          <a:prstGeom prst="rect">
            <a:avLst/>
          </a:prstGeom>
          <a:ln>
            <a:no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4000" dirty="0" smtClean="0"/>
              <a:t>PRODUCTION</a:t>
            </a:r>
          </a:p>
          <a:p>
            <a:pPr marL="342900" indent="-342900">
              <a:buFont typeface="Arial" pitchFamily="34" charset="0"/>
              <a:buChar char="•"/>
            </a:pPr>
            <a:endParaRPr lang="en-US" sz="4000" dirty="0"/>
          </a:p>
        </p:txBody>
      </p:sp>
      <p:sp>
        <p:nvSpPr>
          <p:cNvPr id="7" name="TextBox 6"/>
          <p:cNvSpPr txBox="1"/>
          <p:nvPr/>
        </p:nvSpPr>
        <p:spPr>
          <a:xfrm>
            <a:off x="6096000" y="608867"/>
            <a:ext cx="3044952" cy="4125192"/>
          </a:xfrm>
          <a:prstGeom prst="rect">
            <a:avLst/>
          </a:prstGeom>
          <a:ln>
            <a:no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4000" dirty="0" smtClean="0"/>
              <a:t>ACCESS</a:t>
            </a:r>
          </a:p>
          <a:p>
            <a:pPr marL="342900" indent="-342900">
              <a:buFont typeface="Arial" pitchFamily="34" charset="0"/>
              <a:buChar char="•"/>
            </a:pPr>
            <a:endParaRPr lang="en-US" sz="2000" dirty="0" smtClean="0"/>
          </a:p>
          <a:p>
            <a:pPr marL="342900" indent="-342900">
              <a:buFont typeface="Arial" pitchFamily="34" charset="0"/>
              <a:buChar char="•"/>
            </a:pPr>
            <a:endParaRPr lang="en-US" sz="2000" dirty="0"/>
          </a:p>
          <a:p>
            <a:pPr marL="342900" indent="-342900" algn="ctr">
              <a:buFont typeface="Arial" pitchFamily="34" charset="0"/>
              <a:buChar char="•"/>
            </a:pPr>
            <a:endParaRPr lang="en-US" sz="2000" dirty="0" smtClean="0"/>
          </a:p>
          <a:p>
            <a:pPr marL="342900" indent="-342900" algn="ctr">
              <a:buFont typeface="Arial" pitchFamily="34" charset="0"/>
              <a:buChar char="•"/>
            </a:pPr>
            <a:endParaRPr lang="en-US" sz="2000" dirty="0"/>
          </a:p>
          <a:p>
            <a:pPr algn="ctr"/>
            <a:endParaRPr lang="en-US" sz="2000" dirty="0"/>
          </a:p>
        </p:txBody>
      </p:sp>
      <p:sp>
        <p:nvSpPr>
          <p:cNvPr id="8" name="Text Placeholder 4"/>
          <p:cNvSpPr txBox="1">
            <a:spLocks/>
          </p:cNvSpPr>
          <p:nvPr/>
        </p:nvSpPr>
        <p:spPr>
          <a:xfrm>
            <a:off x="1371600" y="5027639"/>
            <a:ext cx="7772400" cy="12398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600" b="1" dirty="0" smtClean="0">
                <a:solidFill>
                  <a:schemeClr val="bg1">
                    <a:lumMod val="50000"/>
                  </a:schemeClr>
                </a:solidFill>
              </a:rPr>
              <a:t>Academic Library Publishing</a:t>
            </a:r>
            <a:endParaRPr lang="en-US" sz="3600" b="1" dirty="0">
              <a:solidFill>
                <a:schemeClr val="bg1">
                  <a:lumMod val="50000"/>
                </a:schemeClr>
              </a:solidFill>
            </a:endParaRPr>
          </a:p>
        </p:txBody>
      </p:sp>
      <p:pic>
        <p:nvPicPr>
          <p:cNvPr id="1028" name="Picture 4" descr="Image, Source: digital file from intermediary roll fil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90" y="1608488"/>
            <a:ext cx="2820318" cy="21253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Source: intermediary roll fil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374" y="1618389"/>
            <a:ext cx="2778086" cy="21253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Source: intermediary roll fil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332" y="1609865"/>
            <a:ext cx="2677426" cy="21126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4890" y="6604456"/>
            <a:ext cx="9144000" cy="215444"/>
          </a:xfrm>
          <a:prstGeom prst="rect">
            <a:avLst/>
          </a:prstGeom>
          <a:noFill/>
        </p:spPr>
        <p:txBody>
          <a:bodyPr wrap="square" rtlCol="0">
            <a:spAutoFit/>
          </a:bodyPr>
          <a:lstStyle/>
          <a:p>
            <a:r>
              <a:rPr lang="en-US" sz="800" dirty="0" smtClean="0">
                <a:hlinkClick r:id="rId6"/>
              </a:rPr>
              <a:t>Images from: America </a:t>
            </a:r>
            <a:r>
              <a:rPr lang="en-US" sz="800" dirty="0">
                <a:hlinkClick r:id="rId6"/>
              </a:rPr>
              <a:t>from the Great Depression to World War II: Black-and-White Photographs from the FSA-OWI, 1935-1945</a:t>
            </a:r>
            <a:endParaRPr lang="en-US" sz="800" dirty="0"/>
          </a:p>
        </p:txBody>
      </p:sp>
    </p:spTree>
    <p:extLst>
      <p:ext uri="{BB962C8B-B14F-4D97-AF65-F5344CB8AC3E}">
        <p14:creationId xmlns:p14="http://schemas.microsoft.com/office/powerpoint/2010/main" val="276039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73" y="603250"/>
            <a:ext cx="3043393" cy="4125274"/>
          </a:xfrm>
          <a:prstGeom prst="rect">
            <a:avLst/>
          </a:prstGeom>
          <a:solidFill>
            <a:schemeClr val="accent5"/>
          </a:solidFill>
          <a:ln>
            <a:no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4000" dirty="0" smtClean="0"/>
              <a:t>CREATION</a:t>
            </a:r>
          </a:p>
          <a:p>
            <a:endParaRPr lang="en-US" sz="2000" dirty="0" smtClean="0"/>
          </a:p>
          <a:p>
            <a:pPr marL="342900" indent="-342900">
              <a:buFont typeface="Arial" pitchFamily="34" charset="0"/>
              <a:buChar char="•"/>
            </a:pPr>
            <a:r>
              <a:rPr lang="en-US" sz="2000" dirty="0" smtClean="0"/>
              <a:t>Provide research materials</a:t>
            </a:r>
          </a:p>
          <a:p>
            <a:pPr marL="342900" indent="-342900">
              <a:buFont typeface="Arial" pitchFamily="34" charset="0"/>
              <a:buChar char="•"/>
            </a:pPr>
            <a:r>
              <a:rPr lang="en-US" sz="2000" dirty="0" smtClean="0"/>
              <a:t>Provide publishing education/consulting</a:t>
            </a:r>
            <a:endParaRPr lang="en-US" sz="2000" dirty="0"/>
          </a:p>
          <a:p>
            <a:pPr marL="342900" indent="-342900">
              <a:buFont typeface="Arial" pitchFamily="34" charset="0"/>
              <a:buChar char="•"/>
            </a:pPr>
            <a:r>
              <a:rPr lang="en-US" sz="2000" dirty="0" smtClean="0"/>
              <a:t>Curate materials &amp; collection</a:t>
            </a:r>
          </a:p>
        </p:txBody>
      </p:sp>
      <p:sp>
        <p:nvSpPr>
          <p:cNvPr id="6" name="TextBox 5"/>
          <p:cNvSpPr txBox="1"/>
          <p:nvPr/>
        </p:nvSpPr>
        <p:spPr>
          <a:xfrm>
            <a:off x="3055266" y="604318"/>
            <a:ext cx="3044952" cy="4124206"/>
          </a:xfrm>
          <a:prstGeom prst="rect">
            <a:avLst/>
          </a:prstGeom>
          <a:solidFill>
            <a:schemeClr val="accent5"/>
          </a:solidFill>
          <a:ln>
            <a:no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4000" dirty="0" smtClean="0"/>
              <a:t>PRODUCTION</a:t>
            </a:r>
          </a:p>
          <a:p>
            <a:endParaRPr lang="en-US" sz="2000" dirty="0"/>
          </a:p>
          <a:p>
            <a:pPr marL="342900" indent="-342900">
              <a:buFont typeface="Arial" pitchFamily="34" charset="0"/>
              <a:buChar char="•"/>
            </a:pPr>
            <a:r>
              <a:rPr lang="en-US" sz="2000" dirty="0" smtClean="0"/>
              <a:t>Recommend &amp; reflect standards</a:t>
            </a:r>
          </a:p>
          <a:p>
            <a:pPr marL="800100" lvl="1" indent="-342900">
              <a:buFont typeface="Arial" pitchFamily="34" charset="0"/>
              <a:buChar char="•"/>
            </a:pPr>
            <a:r>
              <a:rPr lang="en-US" sz="2000" dirty="0" smtClean="0"/>
              <a:t>OA education</a:t>
            </a:r>
          </a:p>
          <a:p>
            <a:pPr marL="800100" lvl="1" indent="-342900">
              <a:buFont typeface="Arial" pitchFamily="34" charset="0"/>
              <a:buChar char="•"/>
            </a:pPr>
            <a:r>
              <a:rPr lang="en-US" sz="2000" dirty="0" smtClean="0"/>
              <a:t>Code of Conduct</a:t>
            </a:r>
          </a:p>
          <a:p>
            <a:pPr marL="342900" indent="-342900">
              <a:buFont typeface="Arial" pitchFamily="34" charset="0"/>
              <a:buChar char="•"/>
            </a:pPr>
            <a:r>
              <a:rPr lang="en-US" sz="2000" dirty="0" smtClean="0"/>
              <a:t>Develop &amp; recommend workflow</a:t>
            </a:r>
          </a:p>
          <a:p>
            <a:pPr marL="342900" indent="-342900">
              <a:buFont typeface="Arial" pitchFamily="34" charset="0"/>
              <a:buChar char="•"/>
            </a:pPr>
            <a:r>
              <a:rPr lang="en-US" sz="2000" dirty="0" smtClean="0"/>
              <a:t>Platforms &amp; technical infrastructure</a:t>
            </a:r>
            <a:endParaRPr lang="en-US" sz="2000" dirty="0"/>
          </a:p>
        </p:txBody>
      </p:sp>
      <p:sp>
        <p:nvSpPr>
          <p:cNvPr id="7" name="TextBox 6"/>
          <p:cNvSpPr txBox="1"/>
          <p:nvPr/>
        </p:nvSpPr>
        <p:spPr>
          <a:xfrm>
            <a:off x="6100218" y="603251"/>
            <a:ext cx="3041744" cy="4125274"/>
          </a:xfrm>
          <a:prstGeom prst="rect">
            <a:avLst/>
          </a:prstGeom>
          <a:solidFill>
            <a:schemeClr val="accent5"/>
          </a:solidFill>
          <a:ln>
            <a:noFill/>
          </a:ln>
          <a:effectLst/>
        </p:spPr>
        <p:style>
          <a:lnRef idx="3">
            <a:schemeClr val="lt1"/>
          </a:lnRef>
          <a:fillRef idx="1">
            <a:schemeClr val="accent5"/>
          </a:fillRef>
          <a:effectRef idx="1">
            <a:schemeClr val="accent5"/>
          </a:effectRef>
          <a:fontRef idx="minor">
            <a:schemeClr val="lt1"/>
          </a:fontRef>
        </p:style>
        <p:txBody>
          <a:bodyPr wrap="square" rtlCol="0" anchor="t">
            <a:noAutofit/>
          </a:bodyPr>
          <a:lstStyle/>
          <a:p>
            <a:pPr algn="ctr"/>
            <a:r>
              <a:rPr lang="en-US" sz="4000" dirty="0" smtClean="0"/>
              <a:t>ACCESS</a:t>
            </a:r>
          </a:p>
          <a:p>
            <a:endParaRPr lang="en-US" sz="2000" dirty="0" smtClean="0"/>
          </a:p>
          <a:p>
            <a:endParaRPr lang="en-US" sz="2000" dirty="0"/>
          </a:p>
          <a:p>
            <a:pPr marL="342900" indent="-342900">
              <a:buFont typeface="Arial" pitchFamily="34" charset="0"/>
              <a:buChar char="•"/>
            </a:pPr>
            <a:r>
              <a:rPr lang="en-US" sz="2000" dirty="0" smtClean="0"/>
              <a:t>Provide standard object identifiers (DOI, ISSN, ISBN)</a:t>
            </a:r>
          </a:p>
          <a:p>
            <a:pPr marL="342900" indent="-342900">
              <a:buFont typeface="Arial" pitchFamily="34" charset="0"/>
              <a:buChar char="•"/>
            </a:pPr>
            <a:r>
              <a:rPr lang="en-US" sz="2000" dirty="0" smtClean="0"/>
              <a:t>Preparing &amp; entering metadata</a:t>
            </a:r>
          </a:p>
          <a:p>
            <a:pPr marL="342900" indent="-342900">
              <a:buFont typeface="Arial" pitchFamily="34" charset="0"/>
              <a:buChar char="•"/>
            </a:pPr>
            <a:endParaRPr lang="en-US" sz="2000" dirty="0" smtClean="0"/>
          </a:p>
          <a:p>
            <a:pPr marL="342900" indent="-342900" algn="ctr">
              <a:buFont typeface="Arial" pitchFamily="34" charset="0"/>
              <a:buChar char="•"/>
            </a:pPr>
            <a:endParaRPr lang="en-US" sz="2000" dirty="0" smtClean="0"/>
          </a:p>
          <a:p>
            <a:pPr marL="342900" indent="-342900" algn="ctr">
              <a:buFont typeface="Arial" pitchFamily="34" charset="0"/>
              <a:buChar char="•"/>
            </a:pPr>
            <a:endParaRPr lang="en-US" sz="2000" dirty="0"/>
          </a:p>
          <a:p>
            <a:pPr algn="ctr"/>
            <a:endParaRPr lang="en-US" sz="2000" dirty="0"/>
          </a:p>
        </p:txBody>
      </p:sp>
      <p:sp>
        <p:nvSpPr>
          <p:cNvPr id="8" name="Text Placeholder 4"/>
          <p:cNvSpPr txBox="1">
            <a:spLocks/>
          </p:cNvSpPr>
          <p:nvPr/>
        </p:nvSpPr>
        <p:spPr>
          <a:xfrm>
            <a:off x="1371600" y="5075764"/>
            <a:ext cx="7772400" cy="1239824"/>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3600" b="1" dirty="0" smtClean="0">
                <a:solidFill>
                  <a:schemeClr val="bg1">
                    <a:lumMod val="50000"/>
                  </a:schemeClr>
                </a:solidFill>
              </a:rPr>
              <a:t>Academic Library Publishing</a:t>
            </a:r>
          </a:p>
          <a:p>
            <a:pPr marL="0" indent="0" algn="r">
              <a:buNone/>
            </a:pPr>
            <a:r>
              <a:rPr lang="en-US" sz="3600" b="1" dirty="0">
                <a:solidFill>
                  <a:schemeClr val="bg1">
                    <a:lumMod val="50000"/>
                  </a:schemeClr>
                </a:solidFill>
              </a:rPr>
              <a:t>Roles &amp; Opportunities</a:t>
            </a:r>
          </a:p>
          <a:p>
            <a:pPr marL="0" indent="0" algn="r">
              <a:buNone/>
            </a:pPr>
            <a:endParaRPr lang="en-US" sz="3600" b="1" dirty="0">
              <a:solidFill>
                <a:schemeClr val="bg1">
                  <a:lumMod val="50000"/>
                </a:schemeClr>
              </a:solidFill>
            </a:endParaRPr>
          </a:p>
        </p:txBody>
      </p:sp>
    </p:spTree>
    <p:extLst>
      <p:ext uri="{BB962C8B-B14F-4D97-AF65-F5344CB8AC3E}">
        <p14:creationId xmlns:p14="http://schemas.microsoft.com/office/powerpoint/2010/main" val="38582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500"/>
                                        <p:tgtEl>
                                          <p:spTgt spid="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50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animEffect transition="in" filter="fade">
                                      <p:cBhvr>
                                        <p:cTn id="26" dur="500"/>
                                        <p:tgtEl>
                                          <p:spTgt spid="6">
                                            <p:txEl>
                                              <p:pRg st="4" end="4"/>
                                            </p:txEl>
                                          </p:spTgt>
                                        </p:tgtEl>
                                      </p:cBhvr>
                                    </p:animEffect>
                                  </p:childTnLst>
                                </p:cTn>
                              </p:par>
                              <p:par>
                                <p:cTn id="27" presetID="1" presetClass="emph" presetSubtype="2" fill="hold" nodeType="withEffect">
                                  <p:stCondLst>
                                    <p:cond delay="0"/>
                                  </p:stCondLst>
                                  <p:childTnLst>
                                    <p:animClr clrSpc="rgb" dir="cw">
                                      <p:cBhvr>
                                        <p:cTn id="28" dur="2000" fill="hold"/>
                                        <p:tgtEl>
                                          <p:spTgt spid="5"/>
                                        </p:tgtEl>
                                        <p:attrNameLst>
                                          <p:attrName>fillcolor</p:attrName>
                                        </p:attrNameLst>
                                      </p:cBhvr>
                                      <p:to>
                                        <a:srgbClr val="B7DDE8"/>
                                      </p:to>
                                    </p:animClr>
                                    <p:set>
                                      <p:cBhvr>
                                        <p:cTn id="29" dur="2000" fill="hold"/>
                                        <p:tgtEl>
                                          <p:spTgt spid="5"/>
                                        </p:tgtEl>
                                        <p:attrNameLst>
                                          <p:attrName>fill.type</p:attrName>
                                        </p:attrNameLst>
                                      </p:cBhvr>
                                      <p:to>
                                        <p:strVal val="solid"/>
                                      </p:to>
                                    </p:set>
                                    <p:set>
                                      <p:cBhvr>
                                        <p:cTn id="30" dur="2000" fill="hold"/>
                                        <p:tgtEl>
                                          <p:spTgt spid="5"/>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fade">
                                      <p:cBhvr>
                                        <p:cTn id="45" dur="500"/>
                                        <p:tgtEl>
                                          <p:spTgt spid="7">
                                            <p:txEl>
                                              <p:pRg st="3" end="3"/>
                                            </p:txEl>
                                          </p:spTgt>
                                        </p:tgtEl>
                                      </p:cBhvr>
                                    </p:animEffect>
                                  </p:childTnLst>
                                </p:cTn>
                              </p:par>
                              <p:par>
                                <p:cTn id="46" presetID="1" presetClass="emph" presetSubtype="2" fill="hold" nodeType="withEffect">
                                  <p:stCondLst>
                                    <p:cond delay="0"/>
                                  </p:stCondLst>
                                  <p:childTnLst>
                                    <p:animClr clrSpc="rgb" dir="cw">
                                      <p:cBhvr>
                                        <p:cTn id="47" dur="2000" fill="hold"/>
                                        <p:tgtEl>
                                          <p:spTgt spid="6"/>
                                        </p:tgtEl>
                                        <p:attrNameLst>
                                          <p:attrName>fillcolor</p:attrName>
                                        </p:attrNameLst>
                                      </p:cBhvr>
                                      <p:to>
                                        <a:srgbClr val="B7DDE8"/>
                                      </p:to>
                                    </p:animClr>
                                    <p:set>
                                      <p:cBhvr>
                                        <p:cTn id="48" dur="2000" fill="hold"/>
                                        <p:tgtEl>
                                          <p:spTgt spid="6"/>
                                        </p:tgtEl>
                                        <p:attrNameLst>
                                          <p:attrName>fill.type</p:attrName>
                                        </p:attrNameLst>
                                      </p:cBhvr>
                                      <p:to>
                                        <p:strVal val="solid"/>
                                      </p:to>
                                    </p:set>
                                    <p:set>
                                      <p:cBhvr>
                                        <p:cTn id="49" dur="2000" fill="hold"/>
                                        <p:tgtEl>
                                          <p:spTgt spid="6"/>
                                        </p:tgtEl>
                                        <p:attrNameLst>
                                          <p:attrName>fill.on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animEffect transition="in" filter="fade">
                                      <p:cBhvr>
                                        <p:cTn id="5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717" y="284019"/>
            <a:ext cx="4441002" cy="628023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864"/>
            <a:ext cx="4854356"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12904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76200"/>
            <a:ext cx="7467600" cy="6443472"/>
          </a:xfrm>
          <a:prstGeom prst="rect">
            <a:avLst/>
          </a:prstGeom>
        </p:spPr>
      </p:pic>
      <p:sp>
        <p:nvSpPr>
          <p:cNvPr id="3" name="TextBox 2"/>
          <p:cNvSpPr txBox="1"/>
          <p:nvPr/>
        </p:nvSpPr>
        <p:spPr>
          <a:xfrm>
            <a:off x="2743200" y="6211669"/>
            <a:ext cx="6705600" cy="646331"/>
          </a:xfrm>
          <a:prstGeom prst="rect">
            <a:avLst/>
          </a:prstGeom>
          <a:noFill/>
        </p:spPr>
        <p:txBody>
          <a:bodyPr wrap="square" rtlCol="0">
            <a:spAutoFit/>
          </a:bodyPr>
          <a:lstStyle/>
          <a:p>
            <a:r>
              <a:rPr lang="en-US" dirty="0" smtClean="0"/>
              <a:t>From “How </a:t>
            </a:r>
            <a:r>
              <a:rPr lang="en-US" dirty="0"/>
              <a:t>to Succeed at Launching an OA </a:t>
            </a:r>
            <a:r>
              <a:rPr lang="en-US" dirty="0" smtClean="0"/>
              <a:t>Journal” by Nick Paulus</a:t>
            </a:r>
          </a:p>
          <a:p>
            <a:r>
              <a:rPr lang="en-US" dirty="0" smtClean="0"/>
              <a:t>Graphic by Nick Paulus</a:t>
            </a:r>
            <a:endParaRPr lang="en-US" dirty="0"/>
          </a:p>
        </p:txBody>
      </p:sp>
    </p:spTree>
    <p:extLst>
      <p:ext uri="{BB962C8B-B14F-4D97-AF65-F5344CB8AC3E}">
        <p14:creationId xmlns:p14="http://schemas.microsoft.com/office/powerpoint/2010/main" val="2407980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243013" y="3248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57" y="-152400"/>
            <a:ext cx="8838543" cy="6858000"/>
          </a:xfrm>
          <a:prstGeom prst="rect">
            <a:avLst/>
          </a:prstGeom>
        </p:spPr>
      </p:pic>
      <p:sp>
        <p:nvSpPr>
          <p:cNvPr id="6" name="TextBox 5"/>
          <p:cNvSpPr txBox="1"/>
          <p:nvPr/>
        </p:nvSpPr>
        <p:spPr>
          <a:xfrm>
            <a:off x="3120722" y="5864543"/>
            <a:ext cx="937260" cy="236220"/>
          </a:xfrm>
          <a:prstGeom prst="rect">
            <a:avLst/>
          </a:prstGeom>
          <a:solidFill>
            <a:schemeClr val="bg1"/>
          </a:solidFill>
        </p:spPr>
        <p:txBody>
          <a:bodyPr wrap="square" lIns="0" tIns="0" rIns="0" bIns="0" rtlCol="0">
            <a:noAutofit/>
          </a:bodyPr>
          <a:lstStyle/>
          <a:p>
            <a:pPr>
              <a:lnSpc>
                <a:spcPts val="1800"/>
              </a:lnSpc>
            </a:pPr>
            <a:r>
              <a:rPr lang="en-US" b="1" dirty="0" smtClean="0"/>
              <a:t>archivists</a:t>
            </a:r>
            <a:endParaRPr lang="en-US" b="1" dirty="0"/>
          </a:p>
        </p:txBody>
      </p:sp>
      <p:sp>
        <p:nvSpPr>
          <p:cNvPr id="13" name="TextBox 12"/>
          <p:cNvSpPr txBox="1"/>
          <p:nvPr/>
        </p:nvSpPr>
        <p:spPr>
          <a:xfrm>
            <a:off x="5981700" y="5688449"/>
            <a:ext cx="3162300" cy="1169551"/>
          </a:xfrm>
          <a:prstGeom prst="rect">
            <a:avLst/>
          </a:prstGeom>
          <a:noFill/>
        </p:spPr>
        <p:txBody>
          <a:bodyPr wrap="square" rtlCol="0">
            <a:spAutoFit/>
          </a:bodyPr>
          <a:lstStyle/>
          <a:p>
            <a:r>
              <a:rPr lang="en-US" sz="1400" dirty="0" smtClean="0"/>
              <a:t>From “Wayne </a:t>
            </a:r>
            <a:r>
              <a:rPr lang="en-US" sz="1400" dirty="0"/>
              <a:t>State University Press and </a:t>
            </a:r>
            <a:r>
              <a:rPr lang="en-US" sz="1400" dirty="0" smtClean="0"/>
              <a:t>Libraries: A </a:t>
            </a:r>
            <a:r>
              <a:rPr lang="en-US" sz="1400" dirty="0"/>
              <a:t>Case Study of a Library and University Press Journal Publishing </a:t>
            </a:r>
            <a:r>
              <a:rPr lang="en-US" sz="1400" dirty="0" smtClean="0"/>
              <a:t>Partnership” by Joshua </a:t>
            </a:r>
            <a:r>
              <a:rPr lang="en-US" sz="1400" dirty="0" err="1"/>
              <a:t>Neds</a:t>
            </a:r>
            <a:r>
              <a:rPr lang="en-US" sz="1400" dirty="0"/>
              <a:t>-Fox, Lauren Crocker, and Alicia </a:t>
            </a:r>
            <a:r>
              <a:rPr lang="en-US" sz="1400" dirty="0" err="1"/>
              <a:t>Vonderharr</a:t>
            </a:r>
            <a:endParaRPr lang="en-US" sz="1400" dirty="0"/>
          </a:p>
        </p:txBody>
      </p:sp>
    </p:spTree>
    <p:extLst>
      <p:ext uri="{BB962C8B-B14F-4D97-AF65-F5344CB8AC3E}">
        <p14:creationId xmlns:p14="http://schemas.microsoft.com/office/powerpoint/2010/main" val="250083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smtClean="0"/>
              <a:t>Background</a:t>
            </a:r>
            <a:endParaRPr lang="en-US" dirty="0"/>
          </a:p>
        </p:txBody>
      </p:sp>
      <p:sp>
        <p:nvSpPr>
          <p:cNvPr id="3" name="Content Placeholder 2"/>
          <p:cNvSpPr>
            <a:spLocks noGrp="1"/>
          </p:cNvSpPr>
          <p:nvPr>
            <p:ph idx="1"/>
          </p:nvPr>
        </p:nvSpPr>
        <p:spPr>
          <a:xfrm>
            <a:off x="457200" y="1066800"/>
            <a:ext cx="8229600" cy="4953000"/>
          </a:xfrm>
          <a:ln/>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b="1" smtClean="0">
                <a:solidFill>
                  <a:srgbClr val="FF0000"/>
                </a:solidFill>
                <a:cs typeface="Aharoni" pitchFamily="2" charset="-79"/>
              </a:rPr>
              <a:t>Publishing services – what do we mean by [library] publishing?</a:t>
            </a:r>
          </a:p>
          <a:p>
            <a:pPr marL="0" indent="0">
              <a:buNone/>
            </a:pPr>
            <a:endParaRPr lang="en-US" b="1" dirty="0" smtClean="0">
              <a:solidFill>
                <a:srgbClr val="FF0000"/>
              </a:solidFill>
              <a:cs typeface="Aharoni" pitchFamily="2" charset="-79"/>
            </a:endParaRPr>
          </a:p>
          <a:p>
            <a:r>
              <a:rPr lang="en-US" smtClean="0">
                <a:cs typeface="Aharoni" pitchFamily="2" charset="-79"/>
              </a:rPr>
              <a:t>2012 report, </a:t>
            </a:r>
            <a:r>
              <a:rPr lang="en-US" b="1" i="1" smtClean="0">
                <a:cs typeface="Aharoni" pitchFamily="2" charset="-79"/>
              </a:rPr>
              <a:t>Library Publishing Services: Strategies for Success</a:t>
            </a:r>
          </a:p>
          <a:p>
            <a:r>
              <a:rPr lang="en-US" smtClean="0">
                <a:cs typeface="Aharoni" pitchFamily="2" charset="-79"/>
              </a:rPr>
              <a:t>Project funded and written by libraries at Purdue University, Georgia Institute of Technology and University of Utah</a:t>
            </a:r>
            <a:endParaRPr lang="en-US">
              <a:cs typeface="Aharoni" pitchFamily="2" charset="-79"/>
            </a:endParaRPr>
          </a:p>
          <a:p>
            <a:endParaRPr lang="en-US" dirty="0"/>
          </a:p>
        </p:txBody>
      </p:sp>
    </p:spTree>
    <p:extLst>
      <p:ext uri="{BB962C8B-B14F-4D97-AF65-F5344CB8AC3E}">
        <p14:creationId xmlns:p14="http://schemas.microsoft.com/office/powerpoint/2010/main" val="13280941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0859" y="509703"/>
            <a:ext cx="4563342" cy="5857644"/>
          </a:xfrm>
          <a:prstGeom prst="rect">
            <a:avLst/>
          </a:prstGeom>
        </p:spPr>
      </p:pic>
    </p:spTree>
    <p:extLst>
      <p:ext uri="{BB962C8B-B14F-4D97-AF65-F5344CB8AC3E}">
        <p14:creationId xmlns:p14="http://schemas.microsoft.com/office/powerpoint/2010/main" val="1157807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536848"/>
            <a:ext cx="4337544" cy="5613293"/>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36848"/>
            <a:ext cx="4354591" cy="5635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83764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536848"/>
            <a:ext cx="4337544" cy="5613292"/>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36848"/>
            <a:ext cx="4354590" cy="5635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9731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76200"/>
            <a:ext cx="9448800" cy="6934200"/>
          </a:xfrm>
        </p:spPr>
        <p:style>
          <a:lnRef idx="3">
            <a:schemeClr val="lt1"/>
          </a:lnRef>
          <a:fillRef idx="1">
            <a:schemeClr val="accent3"/>
          </a:fillRef>
          <a:effectRef idx="1">
            <a:schemeClr val="accent3"/>
          </a:effectRef>
          <a:fontRef idx="minor">
            <a:schemeClr val="lt1"/>
          </a:fontRef>
        </p:style>
        <p:txBody>
          <a:bodyPr/>
          <a:lstStyle/>
          <a:p>
            <a:r>
              <a:rPr lang="en-US" dirty="0" smtClean="0"/>
              <a:t/>
            </a:r>
            <a:br>
              <a:rPr lang="en-US" dirty="0" smtClean="0"/>
            </a:br>
            <a:r>
              <a:rPr lang="en-US" dirty="0"/>
              <a:t/>
            </a:r>
            <a:br>
              <a:rPr lang="en-US" dirty="0"/>
            </a:br>
            <a:r>
              <a:rPr lang="en-US" dirty="0" smtClean="0"/>
              <a:t/>
            </a:r>
            <a:br>
              <a:rPr lang="en-US" dirty="0" smtClean="0"/>
            </a:br>
            <a:r>
              <a:rPr lang="en-US" dirty="0"/>
              <a:t>	</a:t>
            </a:r>
            <a:r>
              <a:rPr lang="en-US" dirty="0" smtClean="0"/>
              <a:t>Topics &amp; Case Studies </a:t>
            </a:r>
            <a:br>
              <a:rPr lang="en-US" dirty="0" smtClean="0"/>
            </a:br>
            <a:r>
              <a:rPr lang="en-US" dirty="0" smtClean="0"/>
              <a:t>	in the toolkit</a:t>
            </a:r>
            <a:endParaRPr lang="en-US" dirty="0"/>
          </a:p>
        </p:txBody>
      </p:sp>
    </p:spTree>
    <p:extLst>
      <p:ext uri="{BB962C8B-B14F-4D97-AF65-F5344CB8AC3E}">
        <p14:creationId xmlns:p14="http://schemas.microsoft.com/office/powerpoint/2010/main" val="4224964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22580815"/>
              </p:ext>
            </p:extLst>
          </p:nvPr>
        </p:nvGraphicFramePr>
        <p:xfrm>
          <a:off x="-152400" y="533400"/>
          <a:ext cx="9296400" cy="2590800"/>
        </p:xfrm>
        <a:graphic>
          <a:graphicData uri="http://schemas.openxmlformats.org/drawingml/2006/table">
            <a:tbl>
              <a:tblPr>
                <a:tableStyleId>{D03447BB-5D67-496B-8E87-E561075AD55C}</a:tableStyleId>
              </a:tblPr>
              <a:tblGrid>
                <a:gridCol w="9296400"/>
              </a:tblGrid>
              <a:tr h="2590800">
                <a:tc>
                  <a:txBody>
                    <a:bodyPr/>
                    <a:lstStyle/>
                    <a:p>
                      <a:pPr marL="390525" algn="ctr" rtl="0" fontAlgn="t">
                        <a:spcBef>
                          <a:spcPts val="1000"/>
                        </a:spcBef>
                        <a:spcAft>
                          <a:spcPts val="0"/>
                        </a:spcAft>
                      </a:pPr>
                      <a:r>
                        <a:rPr lang="en-US" sz="4000" b="1" u="none" strike="noStrike" dirty="0" smtClean="0">
                          <a:effectLst/>
                        </a:rPr>
                        <a:t>TRENDS</a:t>
                      </a:r>
                      <a:r>
                        <a:rPr lang="en-US" sz="4000" b="1" u="none" strike="noStrike" baseline="0" dirty="0" smtClean="0">
                          <a:effectLst/>
                        </a:rPr>
                        <a:t> IN PUBLISHING </a:t>
                      </a:r>
                      <a:br>
                        <a:rPr lang="en-US" sz="4000" b="1" u="none" strike="noStrike" baseline="0" dirty="0" smtClean="0">
                          <a:effectLst/>
                        </a:rPr>
                      </a:br>
                      <a:r>
                        <a:rPr lang="en-US" sz="4000" b="1" u="none" strike="noStrike" baseline="0" dirty="0" smtClean="0">
                          <a:effectLst/>
                        </a:rPr>
                        <a:t>IN </a:t>
                      </a:r>
                      <a:r>
                        <a:rPr lang="en-US" sz="4000" b="1" u="none" strike="noStrike" dirty="0" smtClean="0">
                          <a:effectLst/>
                        </a:rPr>
                        <a:t>PUBLIC LIBRARIES</a:t>
                      </a:r>
                      <a:endParaRPr lang="en-US" sz="4000" b="1" dirty="0">
                        <a:effectLst/>
                      </a:endParaRPr>
                    </a:p>
                  </a:txBody>
                  <a:tcPr marL="66675" marR="66675" marT="66675" marB="66675"/>
                </a:tc>
              </a:tr>
            </a:tbl>
          </a:graphicData>
        </a:graphic>
      </p:graphicFrame>
    </p:spTree>
    <p:extLst>
      <p:ext uri="{BB962C8B-B14F-4D97-AF65-F5344CB8AC3E}">
        <p14:creationId xmlns:p14="http://schemas.microsoft.com/office/powerpoint/2010/main" val="240367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2787097"/>
              </p:ext>
            </p:extLst>
          </p:nvPr>
        </p:nvGraphicFramePr>
        <p:xfrm>
          <a:off x="-152400" y="533400"/>
          <a:ext cx="9601200" cy="781050"/>
        </p:xfrm>
        <a:graphic>
          <a:graphicData uri="http://schemas.openxmlformats.org/drawingml/2006/table">
            <a:tbl>
              <a:tblPr>
                <a:tableStyleId>{D03447BB-5D67-496B-8E87-E561075AD55C}</a:tableStyleId>
              </a:tblPr>
              <a:tblGrid>
                <a:gridCol w="9601200"/>
              </a:tblGrid>
              <a:tr h="781050">
                <a:tc>
                  <a:txBody>
                    <a:bodyPr/>
                    <a:lstStyle/>
                    <a:p>
                      <a:pPr marL="390525" algn="ctr" rtl="0" fontAlgn="t">
                        <a:spcBef>
                          <a:spcPts val="1000"/>
                        </a:spcBef>
                        <a:spcAft>
                          <a:spcPts val="0"/>
                        </a:spcAft>
                      </a:pPr>
                      <a:r>
                        <a:rPr lang="en-US" sz="4000" b="1" u="none" strike="noStrike" dirty="0" smtClean="0">
                          <a:effectLst/>
                        </a:rPr>
                        <a:t>AUTHOR</a:t>
                      </a:r>
                      <a:r>
                        <a:rPr lang="en-US" sz="4000" b="1" u="none" strike="noStrike" baseline="0" dirty="0" smtClean="0">
                          <a:effectLst/>
                        </a:rPr>
                        <a:t> SERVICES</a:t>
                      </a:r>
                      <a:endParaRPr lang="en-US" sz="4000" b="1" dirty="0">
                        <a:effectLst/>
                      </a:endParaRPr>
                    </a:p>
                  </a:txBody>
                  <a:tcPr marL="66675" marR="66675" marT="66675" marB="66675"/>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196398640"/>
              </p:ext>
            </p:extLst>
          </p:nvPr>
        </p:nvGraphicFramePr>
        <p:xfrm>
          <a:off x="533400" y="1295398"/>
          <a:ext cx="8229600" cy="5132071"/>
        </p:xfrm>
        <a:graphic>
          <a:graphicData uri="http://schemas.openxmlformats.org/drawingml/2006/table">
            <a:tbl>
              <a:tblPr>
                <a:tableStyleId>{0505E3EF-67EA-436B-97B2-0124C06EBD24}</a:tableStyleId>
              </a:tblPr>
              <a:tblGrid>
                <a:gridCol w="3768695"/>
                <a:gridCol w="4460905"/>
              </a:tblGrid>
              <a:tr h="381002">
                <a:tc>
                  <a:txBody>
                    <a:bodyPr/>
                    <a:lstStyle/>
                    <a:p>
                      <a:pPr algn="ctr" rtl="0" fontAlgn="t">
                        <a:spcBef>
                          <a:spcPts val="0"/>
                        </a:spcBef>
                        <a:spcAft>
                          <a:spcPts val="0"/>
                        </a:spcAft>
                      </a:pPr>
                      <a:r>
                        <a:rPr lang="en-US" b="1" dirty="0" smtClean="0">
                          <a:solidFill>
                            <a:schemeClr val="bg1"/>
                          </a:solidFill>
                          <a:effectLst/>
                        </a:rPr>
                        <a:t>Theme</a:t>
                      </a:r>
                      <a:endParaRPr lang="en-US" b="1" dirty="0">
                        <a:solidFill>
                          <a:schemeClr val="bg1"/>
                        </a:solidFill>
                        <a:effectLst/>
                      </a:endParaRPr>
                    </a:p>
                  </a:txBody>
                  <a:tcPr marL="66675" marR="66675" marT="66675" marB="66675" anchor="ctr">
                    <a:solidFill>
                      <a:schemeClr val="accent3">
                        <a:lumMod val="60000"/>
                        <a:lumOff val="40000"/>
                      </a:schemeClr>
                    </a:solidFill>
                  </a:tcPr>
                </a:tc>
                <a:tc>
                  <a:txBody>
                    <a:bodyPr/>
                    <a:lstStyle/>
                    <a:p>
                      <a:pPr algn="ctr" rtl="0" fontAlgn="t">
                        <a:spcBef>
                          <a:spcPts val="0"/>
                        </a:spcBef>
                        <a:spcAft>
                          <a:spcPts val="0"/>
                        </a:spcAft>
                      </a:pPr>
                      <a:r>
                        <a:rPr lang="en-US" b="1" dirty="0" smtClean="0">
                          <a:solidFill>
                            <a:schemeClr val="bg1"/>
                          </a:solidFill>
                          <a:effectLst/>
                        </a:rPr>
                        <a:t>Library/Author</a:t>
                      </a:r>
                      <a:endParaRPr lang="en-US" b="1" dirty="0">
                        <a:solidFill>
                          <a:schemeClr val="bg1"/>
                        </a:solidFill>
                        <a:effectLst/>
                      </a:endParaRPr>
                    </a:p>
                  </a:txBody>
                  <a:tcPr marL="66675" marR="66675" marT="66675" marB="66675" anchor="ctr">
                    <a:solidFill>
                      <a:schemeClr val="accent3">
                        <a:lumMod val="60000"/>
                        <a:lumOff val="40000"/>
                      </a:schemeClr>
                    </a:solidFill>
                  </a:tcPr>
                </a:tc>
              </a:tr>
              <a:tr h="1313149">
                <a:tc>
                  <a:txBody>
                    <a:bodyPr/>
                    <a:lstStyle/>
                    <a:p>
                      <a:pPr algn="ctr" rtl="0" fontAlgn="t">
                        <a:spcBef>
                          <a:spcPts val="0"/>
                        </a:spcBef>
                        <a:spcAft>
                          <a:spcPts val="0"/>
                        </a:spcAft>
                      </a:pPr>
                      <a:r>
                        <a:rPr lang="en-US" b="0" i="0" u="none" strike="noStrike" dirty="0" smtClean="0">
                          <a:solidFill>
                            <a:srgbClr val="000000"/>
                          </a:solidFill>
                          <a:effectLst/>
                          <a:latin typeface="Arial"/>
                        </a:rPr>
                        <a:t>Hosting Writer’s Groups </a:t>
                      </a:r>
                      <a:r>
                        <a:rPr lang="en-US" b="0" i="0" u="none" strike="noStrike" dirty="0">
                          <a:solidFill>
                            <a:srgbClr val="000000"/>
                          </a:solidFill>
                          <a:effectLst/>
                          <a:latin typeface="Arial"/>
                        </a:rPr>
                        <a:t>&amp; Local </a:t>
                      </a:r>
                      <a:r>
                        <a:rPr lang="en-US" b="0" i="0" u="none" strike="noStrike" dirty="0" smtClean="0">
                          <a:solidFill>
                            <a:srgbClr val="000000"/>
                          </a:solidFill>
                          <a:effectLst/>
                          <a:latin typeface="Arial"/>
                        </a:rPr>
                        <a:t>Author Celebration</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Princeton Public </a:t>
                      </a:r>
                      <a:r>
                        <a:rPr lang="en-US" b="0" i="0" u="none" strike="noStrike" dirty="0" smtClean="0">
                          <a:solidFill>
                            <a:srgbClr val="000000"/>
                          </a:solidFill>
                          <a:effectLst/>
                          <a:latin typeface="Arial"/>
                        </a:rPr>
                        <a:t>Library, NJ</a:t>
                      </a:r>
                      <a:endParaRPr lang="en-US" dirty="0">
                        <a:effectLst/>
                      </a:endParaRPr>
                    </a:p>
                  </a:txBody>
                  <a:tcPr marL="66675" marR="66675" marT="66675" marB="66675" anchor="ctr"/>
                </a:tc>
              </a:tr>
              <a:tr h="1313149">
                <a:tc>
                  <a:txBody>
                    <a:bodyPr/>
                    <a:lstStyle/>
                    <a:p>
                      <a:pPr algn="ctr" rtl="0" fontAlgn="t">
                        <a:spcBef>
                          <a:spcPts val="0"/>
                        </a:spcBef>
                        <a:spcAft>
                          <a:spcPts val="0"/>
                        </a:spcAft>
                      </a:pPr>
                      <a:r>
                        <a:rPr lang="en-US" b="0" i="0" u="none" strike="noStrike" dirty="0">
                          <a:solidFill>
                            <a:srgbClr val="000000"/>
                          </a:solidFill>
                          <a:effectLst/>
                          <a:latin typeface="Arial"/>
                        </a:rPr>
                        <a:t>Fostering </a:t>
                      </a:r>
                      <a:r>
                        <a:rPr lang="en-US" b="0" i="0" u="none" strike="noStrike" dirty="0" smtClean="0">
                          <a:solidFill>
                            <a:srgbClr val="000000"/>
                          </a:solidFill>
                          <a:effectLst/>
                          <a:latin typeface="Arial"/>
                        </a:rPr>
                        <a:t>Writer’s Groups</a:t>
                      </a:r>
                      <a:r>
                        <a:rPr lang="en-US" b="0" i="0" u="none" strike="noStrike" baseline="0" dirty="0" smtClean="0">
                          <a:solidFill>
                            <a:srgbClr val="000000"/>
                          </a:solidFill>
                          <a:effectLst/>
                          <a:latin typeface="Arial"/>
                        </a:rPr>
                        <a:t> &amp; Planning P</a:t>
                      </a:r>
                      <a:r>
                        <a:rPr lang="en-US" b="0" i="0" u="none" strike="noStrike" dirty="0" smtClean="0">
                          <a:solidFill>
                            <a:srgbClr val="000000"/>
                          </a:solidFill>
                          <a:effectLst/>
                          <a:latin typeface="Arial"/>
                        </a:rPr>
                        <a:t>rogramming </a:t>
                      </a:r>
                      <a:r>
                        <a:rPr lang="en-US" b="0" i="0" u="none" strike="noStrike" dirty="0">
                          <a:solidFill>
                            <a:srgbClr val="000000"/>
                          </a:solidFill>
                          <a:effectLst/>
                          <a:latin typeface="Arial"/>
                        </a:rPr>
                        <a:t>for </a:t>
                      </a:r>
                      <a:r>
                        <a:rPr lang="en-US" b="0" i="0" u="none" strike="noStrike" dirty="0" smtClean="0">
                          <a:solidFill>
                            <a:srgbClr val="000000"/>
                          </a:solidFill>
                          <a:effectLst/>
                          <a:latin typeface="Arial"/>
                        </a:rPr>
                        <a:t>Writers</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Safety Harbor Public </a:t>
                      </a:r>
                      <a:r>
                        <a:rPr lang="en-US" b="0" i="0" u="none" strike="noStrike" dirty="0" smtClean="0">
                          <a:solidFill>
                            <a:srgbClr val="000000"/>
                          </a:solidFill>
                          <a:effectLst/>
                          <a:latin typeface="Arial"/>
                        </a:rPr>
                        <a:t>Library</a:t>
                      </a:r>
                      <a:r>
                        <a:rPr lang="en-US" b="0" i="0" u="none" strike="noStrike" baseline="0" dirty="0" smtClean="0">
                          <a:solidFill>
                            <a:srgbClr val="000000"/>
                          </a:solidFill>
                          <a:effectLst/>
                          <a:latin typeface="Arial"/>
                        </a:rPr>
                        <a:t>, FL</a:t>
                      </a:r>
                      <a:br>
                        <a:rPr lang="en-US" b="0" i="0" u="none" strike="noStrike" baseline="0" dirty="0" smtClean="0">
                          <a:solidFill>
                            <a:srgbClr val="000000"/>
                          </a:solidFill>
                          <a:effectLst/>
                          <a:latin typeface="Arial"/>
                        </a:rPr>
                      </a:br>
                      <a:r>
                        <a:rPr lang="en-US" b="0" i="0" u="none" strike="noStrike" baseline="0" dirty="0" smtClean="0">
                          <a:solidFill>
                            <a:srgbClr val="000000"/>
                          </a:solidFill>
                          <a:effectLst/>
                          <a:latin typeface="Arial"/>
                        </a:rPr>
                        <a:t>&amp; </a:t>
                      </a:r>
                      <a:r>
                        <a:rPr lang="en-US" b="0" i="0" u="none" strike="noStrike" dirty="0" smtClean="0">
                          <a:solidFill>
                            <a:srgbClr val="000000"/>
                          </a:solidFill>
                          <a:effectLst/>
                          <a:latin typeface="Arial"/>
                        </a:rPr>
                        <a:t>Wirt </a:t>
                      </a:r>
                      <a:r>
                        <a:rPr lang="en-US" b="0" i="0" u="none" strike="noStrike" dirty="0">
                          <a:solidFill>
                            <a:srgbClr val="000000"/>
                          </a:solidFill>
                          <a:effectLst/>
                          <a:latin typeface="Arial"/>
                        </a:rPr>
                        <a:t>Public </a:t>
                      </a:r>
                      <a:r>
                        <a:rPr lang="en-US" b="0" i="0" u="none" strike="noStrike" dirty="0" smtClean="0">
                          <a:solidFill>
                            <a:srgbClr val="000000"/>
                          </a:solidFill>
                          <a:effectLst/>
                          <a:latin typeface="Arial"/>
                        </a:rPr>
                        <a:t>Library, MI</a:t>
                      </a:r>
                      <a:endParaRPr lang="en-US" dirty="0">
                        <a:effectLst/>
                      </a:endParaRPr>
                    </a:p>
                  </a:txBody>
                  <a:tcPr marL="66675" marR="66675" marT="66675" marB="66675" anchor="ctr"/>
                </a:tc>
              </a:tr>
              <a:tr h="784954">
                <a:tc>
                  <a:txBody>
                    <a:bodyPr/>
                    <a:lstStyle/>
                    <a:p>
                      <a:pPr algn="ctr" rtl="0" fontAlgn="t">
                        <a:spcBef>
                          <a:spcPts val="0"/>
                        </a:spcBef>
                        <a:spcAft>
                          <a:spcPts val="0"/>
                        </a:spcAft>
                      </a:pPr>
                      <a:r>
                        <a:rPr lang="en-US" b="0" i="0" u="none" strike="noStrike" dirty="0">
                          <a:solidFill>
                            <a:srgbClr val="000000"/>
                          </a:solidFill>
                          <a:effectLst/>
                          <a:latin typeface="Arial"/>
                        </a:rPr>
                        <a:t>Author Incubator Program</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Douglas County </a:t>
                      </a:r>
                      <a:r>
                        <a:rPr lang="en-US" b="0" i="0" u="none" strike="noStrike" dirty="0" smtClean="0">
                          <a:solidFill>
                            <a:srgbClr val="000000"/>
                          </a:solidFill>
                          <a:effectLst/>
                          <a:latin typeface="Arial"/>
                        </a:rPr>
                        <a:t>Libraries, CO</a:t>
                      </a:r>
                      <a:endParaRPr lang="en-US" dirty="0">
                        <a:effectLst/>
                      </a:endParaRPr>
                    </a:p>
                  </a:txBody>
                  <a:tcPr marL="66675" marR="66675" marT="66675" marB="66675" anchor="ctr"/>
                </a:tc>
              </a:tr>
              <a:tr h="1313149">
                <a:tc>
                  <a:txBody>
                    <a:bodyPr/>
                    <a:lstStyle/>
                    <a:p>
                      <a:pPr algn="ctr" rtl="0" fontAlgn="t">
                        <a:spcBef>
                          <a:spcPts val="0"/>
                        </a:spcBef>
                        <a:spcAft>
                          <a:spcPts val="0"/>
                        </a:spcAft>
                      </a:pPr>
                      <a:r>
                        <a:rPr lang="en-US" b="0" i="0" u="none" strike="noStrike" dirty="0">
                          <a:solidFill>
                            <a:srgbClr val="000000"/>
                          </a:solidFill>
                          <a:effectLst/>
                          <a:latin typeface="Arial"/>
                        </a:rPr>
                        <a:t>Self-Publisher Perspective</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Lisa </a:t>
                      </a:r>
                      <a:r>
                        <a:rPr lang="en-US" b="0" i="0" u="none" strike="noStrike" dirty="0" err="1" smtClean="0">
                          <a:solidFill>
                            <a:srgbClr val="000000"/>
                          </a:solidFill>
                          <a:effectLst/>
                          <a:latin typeface="Arial"/>
                        </a:rPr>
                        <a:t>Petrocelli</a:t>
                      </a:r>
                      <a:r>
                        <a:rPr lang="en-US" b="0" i="0" u="none" strike="noStrike" dirty="0" smtClean="0">
                          <a:solidFill>
                            <a:srgbClr val="000000"/>
                          </a:solidFill>
                          <a:effectLst/>
                          <a:latin typeface="Arial"/>
                        </a:rPr>
                        <a:t>, NY</a:t>
                      </a:r>
                      <a:endParaRPr lang="en-US" dirty="0">
                        <a:effectLst/>
                      </a:endParaRPr>
                    </a:p>
                  </a:txBody>
                  <a:tcPr marL="66675" marR="66675" marT="66675" marB="66675" anchor="ctr"/>
                </a:tc>
              </a:tr>
            </a:tbl>
          </a:graphicData>
        </a:graphic>
      </p:graphicFrame>
    </p:spTree>
    <p:extLst>
      <p:ext uri="{BB962C8B-B14F-4D97-AF65-F5344CB8AC3E}">
        <p14:creationId xmlns:p14="http://schemas.microsoft.com/office/powerpoint/2010/main" val="293948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8194116"/>
              </p:ext>
            </p:extLst>
          </p:nvPr>
        </p:nvGraphicFramePr>
        <p:xfrm>
          <a:off x="-152400" y="533400"/>
          <a:ext cx="9601200" cy="1524000"/>
        </p:xfrm>
        <a:graphic>
          <a:graphicData uri="http://schemas.openxmlformats.org/drawingml/2006/table">
            <a:tbl>
              <a:tblPr>
                <a:tableStyleId>{D03447BB-5D67-496B-8E87-E561075AD55C}</a:tableStyleId>
              </a:tblPr>
              <a:tblGrid>
                <a:gridCol w="9601200"/>
              </a:tblGrid>
              <a:tr h="1524000">
                <a:tc>
                  <a:txBody>
                    <a:bodyPr/>
                    <a:lstStyle/>
                    <a:p>
                      <a:pPr marL="390525" algn="ctr" rtl="0" fontAlgn="t">
                        <a:spcBef>
                          <a:spcPts val="1000"/>
                        </a:spcBef>
                        <a:spcAft>
                          <a:spcPts val="0"/>
                        </a:spcAft>
                      </a:pPr>
                      <a:r>
                        <a:rPr lang="en-US" sz="4000" b="1" u="none" strike="noStrike" dirty="0" smtClean="0">
                          <a:effectLst/>
                        </a:rPr>
                        <a:t>LIBRARY AS INSPIRATION</a:t>
                      </a:r>
                      <a:r>
                        <a:rPr lang="en-US" sz="4000" b="1" u="none" strike="noStrike" baseline="0" dirty="0" smtClean="0">
                          <a:effectLst/>
                        </a:rPr>
                        <a:t> &amp; </a:t>
                      </a:r>
                      <a:br>
                        <a:rPr lang="en-US" sz="4000" b="1" u="none" strike="noStrike" baseline="0" dirty="0" smtClean="0">
                          <a:effectLst/>
                        </a:rPr>
                      </a:br>
                      <a:r>
                        <a:rPr lang="en-US" sz="4000" b="1" u="none" strike="noStrike" baseline="0" dirty="0" smtClean="0">
                          <a:effectLst/>
                        </a:rPr>
                        <a:t>CENTER OF CREATION</a:t>
                      </a:r>
                      <a:endParaRPr lang="en-US" sz="4000" b="1" dirty="0">
                        <a:effectLst/>
                      </a:endParaRPr>
                    </a:p>
                  </a:txBody>
                  <a:tcPr marL="66675" marR="66675" marT="66675" marB="66675"/>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459413102"/>
              </p:ext>
            </p:extLst>
          </p:nvPr>
        </p:nvGraphicFramePr>
        <p:xfrm>
          <a:off x="533400" y="2057401"/>
          <a:ext cx="8305800" cy="4571999"/>
        </p:xfrm>
        <a:graphic>
          <a:graphicData uri="http://schemas.openxmlformats.org/drawingml/2006/table">
            <a:tbl>
              <a:tblPr>
                <a:tableStyleId>{0505E3EF-67EA-436B-97B2-0124C06EBD24}</a:tableStyleId>
              </a:tblPr>
              <a:tblGrid>
                <a:gridCol w="3803590"/>
                <a:gridCol w="4502210"/>
              </a:tblGrid>
              <a:tr h="1004621">
                <a:tc>
                  <a:txBody>
                    <a:bodyPr/>
                    <a:lstStyle/>
                    <a:p>
                      <a:pPr algn="ctr" rtl="0" fontAlgn="t">
                        <a:spcBef>
                          <a:spcPts val="0"/>
                        </a:spcBef>
                        <a:spcAft>
                          <a:spcPts val="0"/>
                        </a:spcAft>
                      </a:pPr>
                      <a:r>
                        <a:rPr lang="en-US" b="0" i="0" u="none" strike="noStrike" dirty="0">
                          <a:solidFill>
                            <a:srgbClr val="000000"/>
                          </a:solidFill>
                          <a:effectLst/>
                          <a:latin typeface="Arial"/>
                        </a:rPr>
                        <a:t>Idea Box: </a:t>
                      </a:r>
                      <a:r>
                        <a:rPr lang="en-US" b="0" i="0" u="none" strike="noStrike" dirty="0" smtClean="0">
                          <a:solidFill>
                            <a:srgbClr val="000000"/>
                          </a:solidFill>
                          <a:effectLst/>
                          <a:latin typeface="Arial"/>
                        </a:rPr>
                        <a:t>the</a:t>
                      </a:r>
                      <a:r>
                        <a:rPr lang="en-US" b="0" i="0" u="none" strike="noStrike" baseline="0" dirty="0" smtClean="0">
                          <a:solidFill>
                            <a:srgbClr val="000000"/>
                          </a:solidFill>
                          <a:effectLst/>
                          <a:latin typeface="Arial"/>
                        </a:rPr>
                        <a:t> P</a:t>
                      </a:r>
                      <a:r>
                        <a:rPr lang="en-US" b="0" i="0" u="none" strike="noStrike" dirty="0" smtClean="0">
                          <a:solidFill>
                            <a:srgbClr val="000000"/>
                          </a:solidFill>
                          <a:effectLst/>
                          <a:latin typeface="Arial"/>
                        </a:rPr>
                        <a:t>ower </a:t>
                      </a:r>
                      <a:r>
                        <a:rPr lang="en-US" b="0" i="0" u="none" strike="noStrike" dirty="0">
                          <a:solidFill>
                            <a:srgbClr val="000000"/>
                          </a:solidFill>
                          <a:effectLst/>
                          <a:latin typeface="Arial"/>
                        </a:rPr>
                        <a:t>of </a:t>
                      </a:r>
                      <a:r>
                        <a:rPr lang="en-US" b="0" i="0" u="none" strike="noStrike" dirty="0" smtClean="0">
                          <a:solidFill>
                            <a:srgbClr val="000000"/>
                          </a:solidFill>
                          <a:effectLst/>
                          <a:latin typeface="Arial"/>
                        </a:rPr>
                        <a:t>Space</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Idea Box, Oak Park Public </a:t>
                      </a:r>
                      <a:r>
                        <a:rPr lang="en-US" b="0" i="0" u="none" strike="noStrike" dirty="0" smtClean="0">
                          <a:solidFill>
                            <a:srgbClr val="000000"/>
                          </a:solidFill>
                          <a:effectLst/>
                          <a:latin typeface="Arial"/>
                        </a:rPr>
                        <a:t>Library, IL</a:t>
                      </a:r>
                      <a:endParaRPr lang="en-US" dirty="0">
                        <a:effectLst/>
                      </a:endParaRPr>
                    </a:p>
                  </a:txBody>
                  <a:tcPr marL="66675" marR="66675" marT="66675" marB="66675" anchor="ctr"/>
                </a:tc>
              </a:tr>
              <a:tr h="937646">
                <a:tc>
                  <a:txBody>
                    <a:bodyPr/>
                    <a:lstStyle/>
                    <a:p>
                      <a:pPr algn="ctr" rtl="0" fontAlgn="t">
                        <a:spcBef>
                          <a:spcPts val="0"/>
                        </a:spcBef>
                        <a:spcAft>
                          <a:spcPts val="0"/>
                        </a:spcAft>
                      </a:pPr>
                      <a:r>
                        <a:rPr lang="en-US" b="0" i="0" u="none" strike="noStrike" dirty="0">
                          <a:solidFill>
                            <a:srgbClr val="000000"/>
                          </a:solidFill>
                          <a:effectLst/>
                          <a:latin typeface="Arial"/>
                        </a:rPr>
                        <a:t>Supporting </a:t>
                      </a:r>
                      <a:r>
                        <a:rPr lang="en-US" b="0" i="0" u="none" strike="noStrike" dirty="0" smtClean="0">
                          <a:solidFill>
                            <a:srgbClr val="000000"/>
                          </a:solidFill>
                          <a:effectLst/>
                          <a:latin typeface="Arial"/>
                        </a:rPr>
                        <a:t>Digital Creation </a:t>
                      </a:r>
                      <a:r>
                        <a:rPr lang="en-US" b="0" i="0" u="none" strike="noStrike" dirty="0">
                          <a:solidFill>
                            <a:srgbClr val="000000"/>
                          </a:solidFill>
                          <a:effectLst/>
                          <a:latin typeface="Arial"/>
                        </a:rPr>
                        <a:t>&amp; </a:t>
                      </a:r>
                      <a:r>
                        <a:rPr lang="en-US" b="0" i="0" u="none" strike="noStrike" dirty="0" smtClean="0">
                          <a:solidFill>
                            <a:srgbClr val="000000"/>
                          </a:solidFill>
                          <a:effectLst/>
                          <a:latin typeface="Arial"/>
                        </a:rPr>
                        <a:t>Knowledge Sharing</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err="1">
                          <a:solidFill>
                            <a:srgbClr val="000000"/>
                          </a:solidFill>
                          <a:effectLst/>
                          <a:latin typeface="Arial"/>
                        </a:rPr>
                        <a:t>LibraryYOU</a:t>
                      </a:r>
                      <a:r>
                        <a:rPr lang="en-US" b="0" i="0" u="none" strike="noStrike" dirty="0">
                          <a:solidFill>
                            <a:srgbClr val="000000"/>
                          </a:solidFill>
                          <a:effectLst/>
                          <a:latin typeface="Arial"/>
                        </a:rPr>
                        <a:t> Escondido Public </a:t>
                      </a:r>
                      <a:r>
                        <a:rPr lang="en-US" b="0" i="0" u="none" strike="noStrike" dirty="0" smtClean="0">
                          <a:solidFill>
                            <a:srgbClr val="000000"/>
                          </a:solidFill>
                          <a:effectLst/>
                          <a:latin typeface="Arial"/>
                        </a:rPr>
                        <a:t>Library, CA</a:t>
                      </a:r>
                      <a:endParaRPr lang="en-US" dirty="0">
                        <a:effectLst/>
                      </a:endParaRPr>
                    </a:p>
                  </a:txBody>
                  <a:tcPr marL="66675" marR="66675" marT="66675" marB="66675" anchor="ctr"/>
                </a:tc>
              </a:tr>
              <a:tr h="1314866">
                <a:tc>
                  <a:txBody>
                    <a:bodyPr/>
                    <a:lstStyle/>
                    <a:p>
                      <a:pPr algn="ctr" rtl="0" fontAlgn="t">
                        <a:spcBef>
                          <a:spcPts val="0"/>
                        </a:spcBef>
                        <a:spcAft>
                          <a:spcPts val="0"/>
                        </a:spcAft>
                      </a:pPr>
                      <a:r>
                        <a:rPr lang="en-US" b="0" i="0" u="none" strike="noStrike" dirty="0" smtClean="0">
                          <a:solidFill>
                            <a:srgbClr val="000000"/>
                          </a:solidFill>
                          <a:effectLst/>
                          <a:latin typeface="Arial"/>
                        </a:rPr>
                        <a:t>Creation</a:t>
                      </a:r>
                      <a:r>
                        <a:rPr lang="en-US" b="0" i="0" u="none" strike="noStrike" baseline="0" dirty="0" smtClean="0">
                          <a:solidFill>
                            <a:srgbClr val="000000"/>
                          </a:solidFill>
                          <a:effectLst/>
                          <a:latin typeface="Arial"/>
                        </a:rPr>
                        <a:t> &amp; </a:t>
                      </a:r>
                      <a:r>
                        <a:rPr lang="en-US" b="0" i="0" u="none" strike="noStrike" dirty="0" smtClean="0">
                          <a:solidFill>
                            <a:srgbClr val="000000"/>
                          </a:solidFill>
                          <a:effectLst/>
                          <a:latin typeface="Arial"/>
                        </a:rPr>
                        <a:t>Publishing</a:t>
                      </a:r>
                      <a:r>
                        <a:rPr lang="en-US" b="0" i="0" u="none" strike="noStrike" baseline="0" dirty="0" smtClean="0">
                          <a:solidFill>
                            <a:srgbClr val="000000"/>
                          </a:solidFill>
                          <a:effectLst/>
                          <a:latin typeface="Arial"/>
                        </a:rPr>
                        <a:t> </a:t>
                      </a:r>
                      <a:r>
                        <a:rPr lang="en-US" b="0" i="0" u="none" strike="noStrike" dirty="0" smtClean="0">
                          <a:solidFill>
                            <a:srgbClr val="000000"/>
                          </a:solidFill>
                          <a:effectLst/>
                          <a:latin typeface="Arial"/>
                        </a:rPr>
                        <a:t>of </a:t>
                      </a:r>
                      <a:r>
                        <a:rPr lang="en-US" b="0" i="0" u="none" strike="noStrike" dirty="0">
                          <a:solidFill>
                            <a:srgbClr val="000000"/>
                          </a:solidFill>
                          <a:effectLst/>
                          <a:latin typeface="Arial"/>
                        </a:rPr>
                        <a:t>Patron Resources</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Kara Stock, Buffalo &amp; Erie County Public </a:t>
                      </a:r>
                      <a:r>
                        <a:rPr lang="en-US" b="0" i="0" u="none" strike="noStrike" dirty="0" smtClean="0">
                          <a:solidFill>
                            <a:srgbClr val="000000"/>
                          </a:solidFill>
                          <a:effectLst/>
                          <a:latin typeface="Arial"/>
                        </a:rPr>
                        <a:t>Library, NY</a:t>
                      </a:r>
                      <a:endParaRPr lang="en-US" dirty="0">
                        <a:effectLst/>
                      </a:endParaRPr>
                    </a:p>
                  </a:txBody>
                  <a:tcPr marL="66675" marR="66675" marT="66675" marB="66675" anchor="ctr"/>
                </a:tc>
              </a:tr>
              <a:tr h="131486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b="0" i="0" u="none" strike="noStrike" dirty="0" smtClean="0">
                          <a:solidFill>
                            <a:srgbClr val="000000"/>
                          </a:solidFill>
                          <a:effectLst/>
                          <a:latin typeface="Arial"/>
                        </a:rPr>
                        <a:t>A</a:t>
                      </a:r>
                      <a:r>
                        <a:rPr lang="en-US" b="0" i="0" u="none" strike="noStrike" baseline="0" dirty="0" smtClean="0">
                          <a:solidFill>
                            <a:srgbClr val="000000"/>
                          </a:solidFill>
                          <a:effectLst/>
                          <a:latin typeface="Arial"/>
                        </a:rPr>
                        <a:t> Creation-Centered Redesign</a:t>
                      </a:r>
                      <a:endParaRPr lang="en-US" dirty="0" smtClean="0">
                        <a:effectLst/>
                      </a:endParaRPr>
                    </a:p>
                  </a:txBody>
                  <a:tcPr marL="66675" marR="66675" marT="66675" marB="66675" anchor="ctr"/>
                </a:tc>
                <a:tc>
                  <a:txBody>
                    <a:bodyPr/>
                    <a:lstStyle/>
                    <a:p>
                      <a:pPr algn="ctr" rtl="0" fontAlgn="t">
                        <a:spcBef>
                          <a:spcPts val="0"/>
                        </a:spcBef>
                        <a:spcAft>
                          <a:spcPts val="0"/>
                        </a:spcAft>
                      </a:pPr>
                      <a:r>
                        <a:rPr lang="en-US" dirty="0" err="1" smtClean="0">
                          <a:effectLst/>
                          <a:latin typeface="Arial" pitchFamily="34" charset="0"/>
                          <a:cs typeface="Arial" pitchFamily="34" charset="0"/>
                        </a:rPr>
                        <a:t>Patrica</a:t>
                      </a:r>
                      <a:r>
                        <a:rPr lang="en-US" dirty="0" smtClean="0">
                          <a:effectLst/>
                          <a:latin typeface="Arial" pitchFamily="34" charset="0"/>
                          <a:cs typeface="Arial" pitchFamily="34" charset="0"/>
                        </a:rPr>
                        <a:t> </a:t>
                      </a:r>
                      <a:r>
                        <a:rPr lang="en-US" dirty="0" err="1" smtClean="0">
                          <a:effectLst/>
                          <a:latin typeface="Arial" pitchFamily="34" charset="0"/>
                          <a:cs typeface="Arial" pitchFamily="34" charset="0"/>
                        </a:rPr>
                        <a:t>Uttaro</a:t>
                      </a:r>
                      <a:r>
                        <a:rPr lang="en-US" dirty="0" smtClean="0">
                          <a:effectLst/>
                          <a:latin typeface="Arial" pitchFamily="34" charset="0"/>
                          <a:cs typeface="Arial" pitchFamily="34" charset="0"/>
                        </a:rPr>
                        <a:t>, Monroe County Library</a:t>
                      </a:r>
                      <a:r>
                        <a:rPr lang="en-US" baseline="0" dirty="0" smtClean="0">
                          <a:effectLst/>
                          <a:latin typeface="Arial" pitchFamily="34" charset="0"/>
                          <a:cs typeface="Arial" pitchFamily="34" charset="0"/>
                        </a:rPr>
                        <a:t> Systems, NY</a:t>
                      </a:r>
                      <a:endParaRPr lang="en-US" dirty="0">
                        <a:effectLst/>
                        <a:latin typeface="Arial" pitchFamily="34" charset="0"/>
                        <a:cs typeface="Arial" pitchFamily="34" charset="0"/>
                      </a:endParaRPr>
                    </a:p>
                  </a:txBody>
                  <a:tcPr marL="66675" marR="66675" marT="66675" marB="66675" anchor="ctr"/>
                </a:tc>
              </a:tr>
            </a:tbl>
          </a:graphicData>
        </a:graphic>
      </p:graphicFrame>
    </p:spTree>
    <p:extLst>
      <p:ext uri="{BB962C8B-B14F-4D97-AF65-F5344CB8AC3E}">
        <p14:creationId xmlns:p14="http://schemas.microsoft.com/office/powerpoint/2010/main" val="1438042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73155480"/>
              </p:ext>
            </p:extLst>
          </p:nvPr>
        </p:nvGraphicFramePr>
        <p:xfrm>
          <a:off x="-533400" y="533400"/>
          <a:ext cx="10363200" cy="742950"/>
        </p:xfrm>
        <a:graphic>
          <a:graphicData uri="http://schemas.openxmlformats.org/drawingml/2006/table">
            <a:tbl>
              <a:tblPr>
                <a:tableStyleId>{D03447BB-5D67-496B-8E87-E561075AD55C}</a:tableStyleId>
              </a:tblPr>
              <a:tblGrid>
                <a:gridCol w="10363200"/>
              </a:tblGrid>
              <a:tr h="628650">
                <a:tc>
                  <a:txBody>
                    <a:bodyPr/>
                    <a:lstStyle/>
                    <a:p>
                      <a:pPr marL="390525" algn="ctr" rtl="0" fontAlgn="t">
                        <a:spcBef>
                          <a:spcPts val="1000"/>
                        </a:spcBef>
                        <a:spcAft>
                          <a:spcPts val="0"/>
                        </a:spcAft>
                      </a:pPr>
                      <a:r>
                        <a:rPr lang="en-US" sz="4000" b="1" u="none" strike="noStrike" dirty="0" smtClean="0">
                          <a:effectLst/>
                        </a:rPr>
                        <a:t>LIBRARY AS MICRO-PUBLISHER</a:t>
                      </a:r>
                      <a:endParaRPr lang="en-US" sz="4000" b="1" dirty="0">
                        <a:effectLst/>
                      </a:endParaRPr>
                    </a:p>
                  </a:txBody>
                  <a:tcPr marL="66675" marR="66675" marT="66675" marB="66675"/>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50955435"/>
              </p:ext>
            </p:extLst>
          </p:nvPr>
        </p:nvGraphicFramePr>
        <p:xfrm>
          <a:off x="533400" y="1295398"/>
          <a:ext cx="8229600" cy="4724401"/>
        </p:xfrm>
        <a:graphic>
          <a:graphicData uri="http://schemas.openxmlformats.org/drawingml/2006/table">
            <a:tbl>
              <a:tblPr>
                <a:tableStyleId>{0505E3EF-67EA-436B-97B2-0124C06EBD24}</a:tableStyleId>
              </a:tblPr>
              <a:tblGrid>
                <a:gridCol w="3768695"/>
                <a:gridCol w="4460905"/>
              </a:tblGrid>
              <a:tr h="1313149">
                <a:tc>
                  <a:txBody>
                    <a:bodyPr/>
                    <a:lstStyle/>
                    <a:p>
                      <a:pPr algn="ctr" rtl="0" fontAlgn="t">
                        <a:spcBef>
                          <a:spcPts val="0"/>
                        </a:spcBef>
                        <a:spcAft>
                          <a:spcPts val="0"/>
                        </a:spcAft>
                      </a:pPr>
                      <a:r>
                        <a:rPr lang="en-US" u="none" strike="noStrike" dirty="0">
                          <a:effectLst/>
                          <a:latin typeface="Arial" pitchFamily="34" charset="0"/>
                          <a:cs typeface="Arial" pitchFamily="34" charset="0"/>
                        </a:rPr>
                        <a:t>Neighborhood Publisher: the </a:t>
                      </a:r>
                      <a:r>
                        <a:rPr lang="en-US" u="none" strike="noStrike" dirty="0" smtClean="0">
                          <a:effectLst/>
                          <a:latin typeface="Arial" pitchFamily="34" charset="0"/>
                          <a:cs typeface="Arial" pitchFamily="34" charset="0"/>
                        </a:rPr>
                        <a:t>Espresso Book Machine </a:t>
                      </a:r>
                      <a:r>
                        <a:rPr lang="en-US" u="none" strike="noStrike" dirty="0">
                          <a:effectLst/>
                          <a:latin typeface="Arial" pitchFamily="34" charset="0"/>
                          <a:cs typeface="Arial" pitchFamily="34" charset="0"/>
                        </a:rPr>
                        <a:t>&amp; </a:t>
                      </a:r>
                      <a:r>
                        <a:rPr lang="en-US" u="none" strike="noStrike" dirty="0" smtClean="0">
                          <a:effectLst/>
                          <a:latin typeface="Arial" pitchFamily="34" charset="0"/>
                          <a:cs typeface="Arial" pitchFamily="34" charset="0"/>
                        </a:rPr>
                        <a:t>Community Impact</a:t>
                      </a:r>
                      <a:endParaRPr lang="en-US" dirty="0">
                        <a:effectLst/>
                        <a:latin typeface="Arial" pitchFamily="34" charset="0"/>
                        <a:cs typeface="Arial" pitchFamily="34" charset="0"/>
                      </a:endParaRPr>
                    </a:p>
                  </a:txBody>
                  <a:tcPr marL="66675" marR="66675" marT="66675" marB="66675" anchor="ctr"/>
                </a:tc>
                <a:tc>
                  <a:txBody>
                    <a:bodyPr/>
                    <a:lstStyle/>
                    <a:p>
                      <a:pPr algn="ctr" rtl="0" fontAlgn="t">
                        <a:spcBef>
                          <a:spcPts val="0"/>
                        </a:spcBef>
                        <a:spcAft>
                          <a:spcPts val="0"/>
                        </a:spcAft>
                      </a:pPr>
                      <a:r>
                        <a:rPr lang="en-US" u="none" strike="noStrike" dirty="0" smtClean="0">
                          <a:effectLst/>
                          <a:latin typeface="Arial" pitchFamily="34" charset="0"/>
                          <a:cs typeface="Arial" pitchFamily="34" charset="0"/>
                        </a:rPr>
                        <a:t>I Street </a:t>
                      </a:r>
                      <a:r>
                        <a:rPr lang="en-US" u="none" strike="noStrike" dirty="0">
                          <a:effectLst/>
                          <a:latin typeface="Arial" pitchFamily="34" charset="0"/>
                          <a:cs typeface="Arial" pitchFamily="34" charset="0"/>
                        </a:rPr>
                        <a:t>Press, Sacramento Public Library</a:t>
                      </a:r>
                      <a:endParaRPr lang="en-US" dirty="0">
                        <a:effectLst/>
                        <a:latin typeface="Arial" pitchFamily="34" charset="0"/>
                        <a:cs typeface="Arial" pitchFamily="34" charset="0"/>
                      </a:endParaRPr>
                    </a:p>
                  </a:txBody>
                  <a:tcPr marL="66675" marR="66675" marT="66675" marB="66675" anchor="ctr"/>
                </a:tc>
              </a:tr>
              <a:tr h="1313149">
                <a:tc>
                  <a:txBody>
                    <a:bodyPr/>
                    <a:lstStyle/>
                    <a:p>
                      <a:pPr algn="ctr" rtl="0" fontAlgn="t">
                        <a:spcBef>
                          <a:spcPts val="0"/>
                        </a:spcBef>
                        <a:spcAft>
                          <a:spcPts val="0"/>
                        </a:spcAft>
                      </a:pPr>
                      <a:r>
                        <a:rPr lang="en-US" u="none" strike="noStrike" dirty="0">
                          <a:effectLst/>
                          <a:latin typeface="Arial" pitchFamily="34" charset="0"/>
                          <a:cs typeface="Arial" pitchFamily="34" charset="0"/>
                        </a:rPr>
                        <a:t>EBM: Use </a:t>
                      </a:r>
                      <a:r>
                        <a:rPr lang="en-US" u="none" strike="noStrike" dirty="0" smtClean="0">
                          <a:effectLst/>
                          <a:latin typeface="Arial" pitchFamily="34" charset="0"/>
                          <a:cs typeface="Arial" pitchFamily="34" charset="0"/>
                        </a:rPr>
                        <a:t>Cases</a:t>
                      </a:r>
                      <a:endParaRPr lang="en-US" dirty="0">
                        <a:effectLst/>
                        <a:latin typeface="Arial" pitchFamily="34" charset="0"/>
                        <a:cs typeface="Arial" pitchFamily="34" charset="0"/>
                      </a:endParaRPr>
                    </a:p>
                  </a:txBody>
                  <a:tcPr marL="66675" marR="66675" marT="66675" marB="66675" anchor="ctr"/>
                </a:tc>
                <a:tc>
                  <a:txBody>
                    <a:bodyPr/>
                    <a:lstStyle/>
                    <a:p>
                      <a:pPr algn="ctr" rtl="0" fontAlgn="t">
                        <a:spcBef>
                          <a:spcPts val="0"/>
                        </a:spcBef>
                        <a:spcAft>
                          <a:spcPts val="0"/>
                        </a:spcAft>
                      </a:pPr>
                      <a:r>
                        <a:rPr lang="en-US" u="none" strike="noStrike" dirty="0">
                          <a:effectLst/>
                          <a:latin typeface="Arial" pitchFamily="34" charset="0"/>
                          <a:cs typeface="Arial" pitchFamily="34" charset="0"/>
                        </a:rPr>
                        <a:t>Brooklyn </a:t>
                      </a:r>
                      <a:r>
                        <a:rPr lang="en-US" u="none" strike="noStrike" dirty="0" smtClean="0">
                          <a:effectLst/>
                          <a:latin typeface="Arial" pitchFamily="34" charset="0"/>
                          <a:cs typeface="Arial" pitchFamily="34" charset="0"/>
                        </a:rPr>
                        <a:t>Public</a:t>
                      </a:r>
                      <a:r>
                        <a:rPr lang="en-US" u="none" strike="noStrike" baseline="0" dirty="0" smtClean="0">
                          <a:effectLst/>
                          <a:latin typeface="Arial" pitchFamily="34" charset="0"/>
                          <a:cs typeface="Arial" pitchFamily="34" charset="0"/>
                        </a:rPr>
                        <a:t> </a:t>
                      </a:r>
                      <a:r>
                        <a:rPr lang="en-US" u="none" strike="noStrike" dirty="0" smtClean="0">
                          <a:effectLst/>
                          <a:latin typeface="Arial" pitchFamily="34" charset="0"/>
                          <a:cs typeface="Arial" pitchFamily="34" charset="0"/>
                        </a:rPr>
                        <a:t>Library &amp; </a:t>
                      </a:r>
                      <a:br>
                        <a:rPr lang="en-US" u="none" strike="noStrike" dirty="0" smtClean="0">
                          <a:effectLst/>
                          <a:latin typeface="Arial" pitchFamily="34" charset="0"/>
                          <a:cs typeface="Arial" pitchFamily="34" charset="0"/>
                        </a:rPr>
                      </a:br>
                      <a:r>
                        <a:rPr lang="en-US" u="none" strike="noStrike" dirty="0" err="1" smtClean="0">
                          <a:effectLst/>
                          <a:latin typeface="Arial" pitchFamily="34" charset="0"/>
                          <a:cs typeface="Arial" pitchFamily="34" charset="0"/>
                        </a:rPr>
                        <a:t>Flashbooks</a:t>
                      </a:r>
                      <a:r>
                        <a:rPr lang="en-US" u="none" strike="noStrike" dirty="0" smtClean="0">
                          <a:effectLst/>
                          <a:latin typeface="Arial" pitchFamily="34" charset="0"/>
                          <a:cs typeface="Arial" pitchFamily="34" charset="0"/>
                        </a:rPr>
                        <a:t>!</a:t>
                      </a:r>
                      <a:r>
                        <a:rPr lang="en-US" u="none" strike="noStrike" baseline="0" dirty="0" smtClean="0">
                          <a:effectLst/>
                          <a:latin typeface="Arial" pitchFamily="34" charset="0"/>
                          <a:cs typeface="Arial" pitchFamily="34" charset="0"/>
                        </a:rPr>
                        <a:t> Riverside County Library System</a:t>
                      </a:r>
                      <a:endParaRPr lang="en-US" dirty="0">
                        <a:effectLst/>
                        <a:latin typeface="Arial" pitchFamily="34" charset="0"/>
                        <a:cs typeface="Arial" pitchFamily="34" charset="0"/>
                      </a:endParaRPr>
                    </a:p>
                  </a:txBody>
                  <a:tcPr marL="66675" marR="66675" marT="66675" marB="66675" anchor="ctr"/>
                </a:tc>
              </a:tr>
              <a:tr h="784954">
                <a:tc>
                  <a:txBody>
                    <a:bodyPr/>
                    <a:lstStyle/>
                    <a:p>
                      <a:pPr algn="ctr" rtl="0" fontAlgn="t">
                        <a:spcBef>
                          <a:spcPts val="0"/>
                        </a:spcBef>
                        <a:spcAft>
                          <a:spcPts val="0"/>
                        </a:spcAft>
                      </a:pPr>
                      <a:r>
                        <a:rPr lang="en-US" u="none" strike="noStrike" dirty="0">
                          <a:effectLst/>
                          <a:latin typeface="Arial" pitchFamily="34" charset="0"/>
                          <a:cs typeface="Arial" pitchFamily="34" charset="0"/>
                        </a:rPr>
                        <a:t>Library as </a:t>
                      </a:r>
                      <a:r>
                        <a:rPr lang="en-US" u="none" strike="noStrike" dirty="0" smtClean="0">
                          <a:effectLst/>
                          <a:latin typeface="Arial" pitchFamily="34" charset="0"/>
                          <a:cs typeface="Arial" pitchFamily="34" charset="0"/>
                        </a:rPr>
                        <a:t>eBook </a:t>
                      </a:r>
                      <a:r>
                        <a:rPr lang="en-US" u="none" strike="noStrike" dirty="0">
                          <a:effectLst/>
                          <a:latin typeface="Arial" pitchFamily="34" charset="0"/>
                          <a:cs typeface="Arial" pitchFamily="34" charset="0"/>
                        </a:rPr>
                        <a:t>Publisher</a:t>
                      </a:r>
                      <a:endParaRPr lang="en-US" dirty="0">
                        <a:effectLst/>
                        <a:latin typeface="Arial" pitchFamily="34" charset="0"/>
                        <a:cs typeface="Arial" pitchFamily="34" charset="0"/>
                      </a:endParaRPr>
                    </a:p>
                  </a:txBody>
                  <a:tcPr marL="66675" marR="66675" marT="66675" marB="66675" anchor="ctr"/>
                </a:tc>
                <a:tc>
                  <a:txBody>
                    <a:bodyPr/>
                    <a:lstStyle/>
                    <a:p>
                      <a:pPr algn="ctr" rtl="0" fontAlgn="t">
                        <a:spcBef>
                          <a:spcPts val="0"/>
                        </a:spcBef>
                        <a:spcAft>
                          <a:spcPts val="0"/>
                        </a:spcAft>
                      </a:pPr>
                      <a:r>
                        <a:rPr lang="en-US" u="none" strike="noStrike" dirty="0">
                          <a:effectLst/>
                          <a:latin typeface="Arial" pitchFamily="34" charset="0"/>
                          <a:cs typeface="Arial" pitchFamily="34" charset="0"/>
                        </a:rPr>
                        <a:t>Provincetown Public Press</a:t>
                      </a:r>
                      <a:endParaRPr lang="en-US" dirty="0">
                        <a:effectLst/>
                        <a:latin typeface="Arial" pitchFamily="34" charset="0"/>
                        <a:cs typeface="Arial" pitchFamily="34" charset="0"/>
                      </a:endParaRPr>
                    </a:p>
                  </a:txBody>
                  <a:tcPr marL="66675" marR="66675" marT="66675" marB="66675" anchor="ctr"/>
                </a:tc>
              </a:tr>
              <a:tr h="1313149">
                <a:tc>
                  <a:txBody>
                    <a:bodyPr/>
                    <a:lstStyle/>
                    <a:p>
                      <a:pPr algn="ctr" rtl="0" fontAlgn="t">
                        <a:spcBef>
                          <a:spcPts val="0"/>
                        </a:spcBef>
                        <a:spcAft>
                          <a:spcPts val="0"/>
                        </a:spcAft>
                      </a:pPr>
                      <a:r>
                        <a:rPr lang="en-US" u="none" strike="noStrike" dirty="0" smtClean="0">
                          <a:effectLst/>
                          <a:latin typeface="Arial" pitchFamily="34" charset="0"/>
                          <a:cs typeface="Arial" pitchFamily="34" charset="0"/>
                        </a:rPr>
                        <a:t>Library</a:t>
                      </a:r>
                      <a:r>
                        <a:rPr lang="en-US" u="none" strike="noStrike" baseline="0" dirty="0" smtClean="0">
                          <a:effectLst/>
                          <a:latin typeface="Arial" pitchFamily="34" charset="0"/>
                          <a:cs typeface="Arial" pitchFamily="34" charset="0"/>
                        </a:rPr>
                        <a:t> Co-branded Self-Publishing</a:t>
                      </a:r>
                      <a:endParaRPr lang="en-US" dirty="0">
                        <a:effectLst/>
                        <a:latin typeface="Arial" pitchFamily="34" charset="0"/>
                        <a:cs typeface="Arial" pitchFamily="34" charset="0"/>
                      </a:endParaRPr>
                    </a:p>
                  </a:txBody>
                  <a:tcPr marL="66675" marR="66675" marT="66675" marB="66675" anchor="ctr"/>
                </a:tc>
                <a:tc>
                  <a:txBody>
                    <a:bodyPr/>
                    <a:lstStyle/>
                    <a:p>
                      <a:pPr algn="ctr" rtl="0" fontAlgn="t">
                        <a:spcBef>
                          <a:spcPts val="0"/>
                        </a:spcBef>
                        <a:spcAft>
                          <a:spcPts val="0"/>
                        </a:spcAft>
                      </a:pPr>
                      <a:r>
                        <a:rPr lang="en-US" u="none" strike="noStrike" dirty="0">
                          <a:effectLst/>
                          <a:latin typeface="Arial" pitchFamily="34" charset="0"/>
                          <a:cs typeface="Arial" pitchFamily="34" charset="0"/>
                        </a:rPr>
                        <a:t>Los Gatos Public Library &amp; </a:t>
                      </a:r>
                      <a:r>
                        <a:rPr lang="en-US" u="none" strike="noStrike" dirty="0" smtClean="0">
                          <a:effectLst/>
                          <a:latin typeface="Arial" pitchFamily="34" charset="0"/>
                          <a:cs typeface="Arial" pitchFamily="34" charset="0"/>
                        </a:rPr>
                        <a:t/>
                      </a:r>
                      <a:br>
                        <a:rPr lang="en-US" u="none" strike="noStrike" dirty="0" smtClean="0">
                          <a:effectLst/>
                          <a:latin typeface="Arial" pitchFamily="34" charset="0"/>
                          <a:cs typeface="Arial" pitchFamily="34" charset="0"/>
                        </a:rPr>
                      </a:br>
                      <a:r>
                        <a:rPr lang="en-US" u="none" strike="noStrike" dirty="0" err="1" smtClean="0">
                          <a:effectLst/>
                          <a:latin typeface="Arial" pitchFamily="34" charset="0"/>
                          <a:cs typeface="Arial" pitchFamily="34" charset="0"/>
                        </a:rPr>
                        <a:t>Smashwords</a:t>
                      </a:r>
                      <a:endParaRPr lang="en-US" dirty="0">
                        <a:effectLst/>
                        <a:latin typeface="Arial" pitchFamily="34" charset="0"/>
                        <a:cs typeface="Arial" pitchFamily="34" charset="0"/>
                      </a:endParaRPr>
                    </a:p>
                  </a:txBody>
                  <a:tcPr marL="66675" marR="66675" marT="66675" marB="66675" anchor="ctr"/>
                </a:tc>
              </a:tr>
            </a:tbl>
          </a:graphicData>
        </a:graphic>
      </p:graphicFrame>
    </p:spTree>
    <p:extLst>
      <p:ext uri="{BB962C8B-B14F-4D97-AF65-F5344CB8AC3E}">
        <p14:creationId xmlns:p14="http://schemas.microsoft.com/office/powerpoint/2010/main" val="261951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447800"/>
            <a:ext cx="7772400" cy="5410200"/>
          </a:xfrm>
        </p:spPr>
        <p:style>
          <a:lnRef idx="3">
            <a:schemeClr val="lt1"/>
          </a:lnRef>
          <a:fillRef idx="1">
            <a:schemeClr val="accent3"/>
          </a:fillRef>
          <a:effectRef idx="1">
            <a:schemeClr val="accent3"/>
          </a:effectRef>
          <a:fontRef idx="minor">
            <a:schemeClr val="lt1"/>
          </a:fontRef>
        </p:style>
        <p:txBody>
          <a:bodyPr/>
          <a:lstStyle/>
          <a:p>
            <a:r>
              <a:rPr lang="en-US" dirty="0"/>
              <a:t>Trends &amp; </a:t>
            </a:r>
            <a:r>
              <a:rPr lang="en-US" dirty="0" smtClean="0"/>
              <a:t>essentials in </a:t>
            </a:r>
            <a:r>
              <a:rPr lang="en-US" dirty="0"/>
              <a:t>Scholarly Publishing</a:t>
            </a:r>
          </a:p>
        </p:txBody>
      </p:sp>
    </p:spTree>
    <p:extLst>
      <p:ext uri="{BB962C8B-B14F-4D97-AF65-F5344CB8AC3E}">
        <p14:creationId xmlns:p14="http://schemas.microsoft.com/office/powerpoint/2010/main" val="245668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3"/>
          <p:cNvSpPr txBox="1">
            <a:spLocks/>
          </p:cNvSpPr>
          <p:nvPr/>
        </p:nvSpPr>
        <p:spPr>
          <a:xfrm>
            <a:off x="685800" y="0"/>
            <a:ext cx="7772400" cy="68580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t>Trends &amp; Best Practices in Scholarly Publishing</a:t>
            </a:r>
            <a:endParaRPr lang="en-US" dirty="0"/>
          </a:p>
        </p:txBody>
      </p: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0162319"/>
              </p:ext>
            </p:extLst>
          </p:nvPr>
        </p:nvGraphicFramePr>
        <p:xfrm>
          <a:off x="304800" y="457200"/>
          <a:ext cx="8610600" cy="6070814"/>
        </p:xfrm>
        <a:graphic>
          <a:graphicData uri="http://schemas.openxmlformats.org/drawingml/2006/table">
            <a:tbl>
              <a:tblPr firstRow="1" bandRow="1">
                <a:tableStyleId>{0505E3EF-67EA-436B-97B2-0124C06EBD24}</a:tableStyleId>
              </a:tblPr>
              <a:tblGrid>
                <a:gridCol w="2870200"/>
                <a:gridCol w="2870200"/>
                <a:gridCol w="2870200"/>
              </a:tblGrid>
              <a:tr h="520807">
                <a:tc>
                  <a:txBody>
                    <a:bodyPr/>
                    <a:lstStyle/>
                    <a:p>
                      <a:pPr algn="ctr" rtl="0" fontAlgn="t">
                        <a:spcBef>
                          <a:spcPts val="0"/>
                        </a:spcBef>
                        <a:spcAft>
                          <a:spcPts val="0"/>
                        </a:spcAft>
                      </a:pPr>
                      <a:r>
                        <a:rPr lang="en-US" b="0" dirty="0" smtClean="0">
                          <a:effectLst/>
                        </a:rPr>
                        <a:t>TOPIC</a:t>
                      </a:r>
                      <a:endParaRPr lang="en-US" b="0" dirty="0">
                        <a:effectLst/>
                      </a:endParaRPr>
                    </a:p>
                  </a:txBody>
                  <a:tcPr marL="66675" marR="66675" marT="66675" marB="66675" anchor="ctr">
                    <a:solidFill>
                      <a:schemeClr val="accent3">
                        <a:lumMod val="75000"/>
                      </a:schemeClr>
                    </a:solidFill>
                  </a:tcPr>
                </a:tc>
                <a:tc>
                  <a:txBody>
                    <a:bodyPr/>
                    <a:lstStyle/>
                    <a:p>
                      <a:pPr algn="ctr" rtl="0" fontAlgn="t">
                        <a:spcBef>
                          <a:spcPts val="0"/>
                        </a:spcBef>
                        <a:spcAft>
                          <a:spcPts val="0"/>
                        </a:spcAft>
                      </a:pPr>
                      <a:r>
                        <a:rPr lang="en-US" sz="1800" b="0" dirty="0" smtClean="0">
                          <a:effectLst/>
                        </a:rPr>
                        <a:t>INSTITUTION</a:t>
                      </a:r>
                      <a:endParaRPr lang="en-US" sz="1800" b="0" dirty="0">
                        <a:effectLst/>
                      </a:endParaRPr>
                    </a:p>
                  </a:txBody>
                  <a:tcPr marL="66675" marR="66675" marT="66675" marB="66675" anchor="ctr">
                    <a:solidFill>
                      <a:schemeClr val="accent3">
                        <a:lumMod val="75000"/>
                      </a:schemeClr>
                    </a:solidFill>
                  </a:tcPr>
                </a:tc>
                <a:tc>
                  <a:txBody>
                    <a:bodyPr/>
                    <a:lstStyle/>
                    <a:p>
                      <a:pPr algn="ctr" rtl="0" fontAlgn="t">
                        <a:spcBef>
                          <a:spcPts val="0"/>
                        </a:spcBef>
                        <a:spcAft>
                          <a:spcPts val="0"/>
                        </a:spcAft>
                      </a:pPr>
                      <a:r>
                        <a:rPr lang="en-US" sz="1600" b="0" dirty="0" smtClean="0">
                          <a:effectLst/>
                        </a:rPr>
                        <a:t>ARTICLE</a:t>
                      </a:r>
                      <a:r>
                        <a:rPr lang="en-US" sz="1600" b="0" baseline="0" dirty="0" smtClean="0">
                          <a:effectLst/>
                        </a:rPr>
                        <a:t> TITLE</a:t>
                      </a:r>
                      <a:endParaRPr lang="en-US" sz="1600" b="0" dirty="0">
                        <a:effectLst/>
                      </a:endParaRPr>
                    </a:p>
                  </a:txBody>
                  <a:tcPr marL="66675" marR="66675" marT="66675" marB="66675" anchor="ctr">
                    <a:solidFill>
                      <a:schemeClr val="accent3">
                        <a:lumMod val="75000"/>
                      </a:schemeClr>
                    </a:solidFill>
                  </a:tcPr>
                </a:tc>
              </a:tr>
              <a:tr h="1125043">
                <a:tc>
                  <a:txBody>
                    <a:bodyPr/>
                    <a:lstStyle/>
                    <a:p>
                      <a:pPr algn="ctr" rtl="0" fontAlgn="t">
                        <a:spcBef>
                          <a:spcPts val="0"/>
                        </a:spcBef>
                        <a:spcAft>
                          <a:spcPts val="0"/>
                        </a:spcAft>
                      </a:pPr>
                      <a:r>
                        <a:rPr lang="en-US" b="0" u="none" strike="noStrike" dirty="0">
                          <a:effectLst/>
                        </a:rPr>
                        <a:t>Assessment</a:t>
                      </a:r>
                      <a:endParaRPr lang="en-US" b="0" dirty="0">
                        <a:effectLst/>
                      </a:endParaRPr>
                    </a:p>
                  </a:txBody>
                  <a:tcPr marL="66675" marR="66675" marT="66675" marB="66675" anchor="ctr"/>
                </a:tc>
                <a:tc>
                  <a:txBody>
                    <a:bodyPr/>
                    <a:lstStyle/>
                    <a:p>
                      <a:pPr algn="ctr" rtl="0" fontAlgn="t">
                        <a:spcBef>
                          <a:spcPts val="0"/>
                        </a:spcBef>
                        <a:spcAft>
                          <a:spcPts val="0"/>
                        </a:spcAft>
                      </a:pPr>
                      <a:r>
                        <a:rPr lang="en-US" sz="1800" b="0" u="none" strike="noStrike" dirty="0">
                          <a:effectLst/>
                        </a:rPr>
                        <a:t>University of Utah</a:t>
                      </a:r>
                      <a:endParaRPr lang="en-US" sz="1800" b="0" dirty="0">
                        <a:effectLst/>
                      </a:endParaRPr>
                    </a:p>
                  </a:txBody>
                  <a:tcPr marL="66675" marR="66675" marT="66675" marB="66675" anchor="ctr"/>
                </a:tc>
                <a:tc>
                  <a:txBody>
                    <a:bodyPr/>
                    <a:lstStyle/>
                    <a:p>
                      <a:pPr algn="ctr" rtl="0" fontAlgn="t">
                        <a:spcBef>
                          <a:spcPts val="0"/>
                        </a:spcBef>
                        <a:spcAft>
                          <a:spcPts val="0"/>
                        </a:spcAft>
                      </a:pPr>
                      <a:r>
                        <a:rPr lang="en-US" sz="1600" b="0" u="none" strike="noStrike" dirty="0">
                          <a:effectLst/>
                        </a:rPr>
                        <a:t>The Development of Library-led Publishing Services at the University of Utah</a:t>
                      </a:r>
                      <a:endParaRPr lang="en-US" sz="1600" b="0" dirty="0">
                        <a:effectLst/>
                      </a:endParaRPr>
                    </a:p>
                  </a:txBody>
                  <a:tcPr marL="66675" marR="66675" marT="66675" marB="66675" anchor="ctr"/>
                </a:tc>
              </a:tr>
              <a:tr h="1212831">
                <a:tc>
                  <a:txBody>
                    <a:bodyPr/>
                    <a:lstStyle/>
                    <a:p>
                      <a:pPr algn="ctr" rtl="0" fontAlgn="t">
                        <a:spcBef>
                          <a:spcPts val="0"/>
                        </a:spcBef>
                        <a:spcAft>
                          <a:spcPts val="0"/>
                        </a:spcAft>
                      </a:pPr>
                      <a:r>
                        <a:rPr lang="en-US" u="none" strike="noStrike" dirty="0">
                          <a:effectLst/>
                        </a:rPr>
                        <a:t>Marketing</a:t>
                      </a:r>
                      <a:endParaRPr lang="en-US" dirty="0">
                        <a:effectLst/>
                      </a:endParaRPr>
                    </a:p>
                  </a:txBody>
                  <a:tcPr marL="66675" marR="66675" marT="66675" marB="66675" anchor="ctr"/>
                </a:tc>
                <a:tc>
                  <a:txBody>
                    <a:bodyPr/>
                    <a:lstStyle/>
                    <a:p>
                      <a:pPr algn="ctr" rtl="0" fontAlgn="t">
                        <a:spcBef>
                          <a:spcPts val="0"/>
                        </a:spcBef>
                        <a:spcAft>
                          <a:spcPts val="0"/>
                        </a:spcAft>
                      </a:pPr>
                      <a:r>
                        <a:rPr lang="en-US" sz="1800" u="none" strike="noStrike" dirty="0">
                          <a:effectLst/>
                        </a:rPr>
                        <a:t>University of Michigan</a:t>
                      </a:r>
                      <a:endParaRPr lang="en-US" sz="1800" dirty="0">
                        <a:effectLst/>
                      </a:endParaRPr>
                    </a:p>
                  </a:txBody>
                  <a:tcPr marL="66675" marR="66675" marT="66675" marB="66675" anchor="ctr"/>
                </a:tc>
                <a:tc>
                  <a:txBody>
                    <a:bodyPr/>
                    <a:lstStyle/>
                    <a:p>
                      <a:pPr algn="ctr" rtl="0" fontAlgn="t">
                        <a:spcBef>
                          <a:spcPts val="0"/>
                        </a:spcBef>
                        <a:spcAft>
                          <a:spcPts val="0"/>
                        </a:spcAft>
                      </a:pPr>
                      <a:r>
                        <a:rPr lang="en-US" sz="1600" u="none" strike="noStrike" dirty="0">
                          <a:effectLst/>
                        </a:rPr>
                        <a:t>Marketing &amp; Outreach for Campus-Based Publishing Services: A Lightweight Approach</a:t>
                      </a:r>
                      <a:endParaRPr lang="en-US" sz="1600" dirty="0">
                        <a:effectLst/>
                      </a:endParaRPr>
                    </a:p>
                  </a:txBody>
                  <a:tcPr marL="66675" marR="66675" marT="66675" marB="66675" anchor="ctr"/>
                </a:tc>
              </a:tr>
              <a:tr h="874259">
                <a:tc>
                  <a:txBody>
                    <a:bodyPr/>
                    <a:lstStyle/>
                    <a:p>
                      <a:pPr algn="ctr" rtl="0" fontAlgn="t">
                        <a:spcBef>
                          <a:spcPts val="0"/>
                        </a:spcBef>
                        <a:spcAft>
                          <a:spcPts val="0"/>
                        </a:spcAft>
                      </a:pPr>
                      <a:r>
                        <a:rPr lang="en-US" u="none" strike="noStrike" dirty="0">
                          <a:effectLst/>
                        </a:rPr>
                        <a:t>Production streamlining--XML workflows</a:t>
                      </a:r>
                      <a:endParaRPr lang="en-US" dirty="0">
                        <a:effectLst/>
                      </a:endParaRPr>
                    </a:p>
                  </a:txBody>
                  <a:tcPr marL="66675" marR="66675" marT="66675" marB="66675" anchor="ctr"/>
                </a:tc>
                <a:tc>
                  <a:txBody>
                    <a:bodyPr/>
                    <a:lstStyle/>
                    <a:p>
                      <a:pPr algn="ctr" rtl="0" fontAlgn="t">
                        <a:spcBef>
                          <a:spcPts val="0"/>
                        </a:spcBef>
                        <a:spcAft>
                          <a:spcPts val="0"/>
                        </a:spcAft>
                      </a:pPr>
                      <a:r>
                        <a:rPr lang="en-US" sz="1800" u="none" strike="noStrike" dirty="0">
                          <a:effectLst/>
                        </a:rPr>
                        <a:t>University of Michigan</a:t>
                      </a:r>
                      <a:endParaRPr lang="en-US" sz="1800" dirty="0">
                        <a:effectLst/>
                      </a:endParaRPr>
                    </a:p>
                  </a:txBody>
                  <a:tcPr marL="66675" marR="66675" marT="66675" marB="66675" anchor="ctr"/>
                </a:tc>
                <a:tc>
                  <a:txBody>
                    <a:bodyPr/>
                    <a:lstStyle/>
                    <a:p>
                      <a:pPr algn="ctr" rtl="0" fontAlgn="t">
                        <a:spcBef>
                          <a:spcPts val="0"/>
                        </a:spcBef>
                        <a:spcAft>
                          <a:spcPts val="0"/>
                        </a:spcAft>
                      </a:pPr>
                      <a:r>
                        <a:rPr lang="en-US" sz="1600" u="none" strike="noStrike" dirty="0">
                          <a:effectLst/>
                        </a:rPr>
                        <a:t>Preserving and Publishing Digital Content Using XML Workflows</a:t>
                      </a:r>
                      <a:endParaRPr lang="en-US" sz="1600" dirty="0">
                        <a:effectLst/>
                      </a:endParaRPr>
                    </a:p>
                  </a:txBody>
                  <a:tcPr marL="66675" marR="66675" marT="66675" marB="66675" anchor="ctr"/>
                </a:tc>
              </a:tr>
              <a:tr h="1125043">
                <a:tc>
                  <a:txBody>
                    <a:bodyPr/>
                    <a:lstStyle/>
                    <a:p>
                      <a:pPr algn="ctr" rtl="0" fontAlgn="t">
                        <a:spcBef>
                          <a:spcPts val="0"/>
                        </a:spcBef>
                        <a:spcAft>
                          <a:spcPts val="0"/>
                        </a:spcAft>
                      </a:pPr>
                      <a:r>
                        <a:rPr lang="en-US" u="none" strike="noStrike" dirty="0" smtClean="0">
                          <a:effectLst/>
                        </a:rPr>
                        <a:t>E-Journal </a:t>
                      </a:r>
                      <a:r>
                        <a:rPr lang="en-US" u="none" strike="noStrike" dirty="0">
                          <a:effectLst/>
                        </a:rPr>
                        <a:t>Publishing</a:t>
                      </a:r>
                      <a:endParaRPr lang="en-US" dirty="0">
                        <a:effectLst/>
                      </a:endParaRPr>
                    </a:p>
                  </a:txBody>
                  <a:tcPr marL="66675" marR="66675" marT="66675" marB="66675" anchor="ctr"/>
                </a:tc>
                <a:tc>
                  <a:txBody>
                    <a:bodyPr/>
                    <a:lstStyle/>
                    <a:p>
                      <a:pPr algn="ctr" rtl="0" fontAlgn="t">
                        <a:spcBef>
                          <a:spcPts val="0"/>
                        </a:spcBef>
                        <a:spcAft>
                          <a:spcPts val="0"/>
                        </a:spcAft>
                      </a:pPr>
                      <a:r>
                        <a:rPr lang="en-US" sz="1800" u="none" strike="noStrike" dirty="0">
                          <a:effectLst/>
                        </a:rPr>
                        <a:t>University of Pittsburgh</a:t>
                      </a:r>
                      <a:endParaRPr lang="en-US" sz="1800" dirty="0">
                        <a:effectLst/>
                      </a:endParaRPr>
                    </a:p>
                  </a:txBody>
                  <a:tcPr marL="66675" marR="66675" marT="66675" marB="66675" anchor="ctr"/>
                </a:tc>
                <a:tc>
                  <a:txBody>
                    <a:bodyPr/>
                    <a:lstStyle/>
                    <a:p>
                      <a:pPr algn="ctr" rtl="0" fontAlgn="t">
                        <a:spcBef>
                          <a:spcPts val="0"/>
                        </a:spcBef>
                        <a:spcAft>
                          <a:spcPts val="0"/>
                        </a:spcAft>
                      </a:pPr>
                      <a:r>
                        <a:rPr lang="en-US" sz="1600" u="none" strike="noStrike" dirty="0">
                          <a:effectLst/>
                        </a:rPr>
                        <a:t>The University Library System, University of Pittsburgh: How and why we publish</a:t>
                      </a:r>
                      <a:endParaRPr lang="en-US" sz="1600" dirty="0">
                        <a:effectLst/>
                      </a:endParaRPr>
                    </a:p>
                  </a:txBody>
                  <a:tcPr marL="66675" marR="66675" marT="66675" marB="66675" anchor="ctr"/>
                </a:tc>
              </a:tr>
              <a:tr h="1212831">
                <a:tc>
                  <a:txBody>
                    <a:bodyPr/>
                    <a:lstStyle/>
                    <a:p>
                      <a:pPr algn="ctr" rtl="0" fontAlgn="t">
                        <a:spcBef>
                          <a:spcPts val="0"/>
                        </a:spcBef>
                        <a:spcAft>
                          <a:spcPts val="0"/>
                        </a:spcAft>
                      </a:pPr>
                      <a:r>
                        <a:rPr lang="en-US" u="none" strike="noStrike" dirty="0">
                          <a:effectLst/>
                        </a:rPr>
                        <a:t>Service </a:t>
                      </a:r>
                      <a:r>
                        <a:rPr lang="en-US" u="none" strike="noStrike" dirty="0" smtClean="0">
                          <a:effectLst/>
                        </a:rPr>
                        <a:t>Models</a:t>
                      </a:r>
                      <a:endParaRPr lang="en-US" dirty="0">
                        <a:effectLst/>
                      </a:endParaRPr>
                    </a:p>
                  </a:txBody>
                  <a:tcPr marL="66675" marR="66675" marT="66675" marB="66675" anchor="ctr"/>
                </a:tc>
                <a:tc>
                  <a:txBody>
                    <a:bodyPr/>
                    <a:lstStyle/>
                    <a:p>
                      <a:pPr algn="ctr" rtl="0" fontAlgn="t">
                        <a:spcBef>
                          <a:spcPts val="0"/>
                        </a:spcBef>
                        <a:spcAft>
                          <a:spcPts val="0"/>
                        </a:spcAft>
                      </a:pPr>
                      <a:r>
                        <a:rPr lang="en-US" sz="1800" u="none" strike="noStrike" dirty="0">
                          <a:effectLst/>
                        </a:rPr>
                        <a:t>Columbia University</a:t>
                      </a:r>
                      <a:endParaRPr lang="en-US" sz="1800" dirty="0">
                        <a:effectLst/>
                      </a:endParaRPr>
                    </a:p>
                  </a:txBody>
                  <a:tcPr marL="66675" marR="66675" marT="66675" marB="66675" anchor="ctr"/>
                </a:tc>
                <a:tc>
                  <a:txBody>
                    <a:bodyPr/>
                    <a:lstStyle/>
                    <a:p>
                      <a:pPr algn="ctr" rtl="0" fontAlgn="t">
                        <a:spcBef>
                          <a:spcPts val="0"/>
                        </a:spcBef>
                        <a:spcAft>
                          <a:spcPts val="0"/>
                        </a:spcAft>
                      </a:pPr>
                      <a:r>
                        <a:rPr lang="en-US" sz="1600" u="none" strike="noStrike" dirty="0">
                          <a:effectLst/>
                        </a:rPr>
                        <a:t>Emerging Opportunities in Library Services:</a:t>
                      </a:r>
                      <a:endParaRPr lang="en-US" sz="1600" dirty="0">
                        <a:effectLst/>
                      </a:endParaRPr>
                    </a:p>
                    <a:p>
                      <a:pPr algn="ctr" rtl="0" fontAlgn="t">
                        <a:spcBef>
                          <a:spcPts val="0"/>
                        </a:spcBef>
                        <a:spcAft>
                          <a:spcPts val="0"/>
                        </a:spcAft>
                      </a:pPr>
                      <a:r>
                        <a:rPr lang="en-US" sz="1600" u="none" strike="noStrike" dirty="0">
                          <a:effectLst/>
                        </a:rPr>
                        <a:t>Planning for the future of Scholarly Publishing</a:t>
                      </a:r>
                      <a:endParaRPr lang="en-US" sz="1600" dirty="0">
                        <a:effectLst/>
                      </a:endParaRPr>
                    </a:p>
                  </a:txBody>
                  <a:tcPr marL="66675" marR="66675" marT="66675" marB="66675" anchor="ctr"/>
                </a:tc>
              </a:tr>
            </a:tbl>
          </a:graphicData>
        </a:graphic>
      </p:graphicFrame>
    </p:spTree>
    <p:extLst>
      <p:ext uri="{BB962C8B-B14F-4D97-AF65-F5344CB8AC3E}">
        <p14:creationId xmlns:p14="http://schemas.microsoft.com/office/powerpoint/2010/main" val="1640868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 y="2406"/>
            <a:ext cx="4450080" cy="679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9246"/>
            <a:ext cx="4790930" cy="6745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1 4"/>
          <p:cNvSpPr/>
          <p:nvPr/>
        </p:nvSpPr>
        <p:spPr>
          <a:xfrm>
            <a:off x="5029200" y="609600"/>
            <a:ext cx="4028930" cy="2316480"/>
          </a:xfrm>
          <a:prstGeom prst="borderCallout1">
            <a:avLst>
              <a:gd name="adj1" fmla="val 6908"/>
              <a:gd name="adj2" fmla="val -833"/>
              <a:gd name="adj3" fmla="val 42711"/>
              <a:gd name="adj4" fmla="val -4454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smtClean="0">
                <a:solidFill>
                  <a:schemeClr val="bg1"/>
                </a:solidFill>
                <a:cs typeface="Aharoni" pitchFamily="2" charset="-79"/>
              </a:rPr>
              <a:t>RECOMMENDATION #1: “</a:t>
            </a:r>
            <a:r>
              <a:rPr lang="en-US" sz="2800" b="1" i="1" smtClean="0">
                <a:solidFill>
                  <a:schemeClr val="bg1"/>
                </a:solidFill>
                <a:cs typeface="Aharoni" pitchFamily="2" charset="-79"/>
              </a:rPr>
              <a:t>develop </a:t>
            </a:r>
            <a:r>
              <a:rPr lang="en-US" sz="2800" b="1" i="1">
                <a:solidFill>
                  <a:schemeClr val="bg1"/>
                </a:solidFill>
                <a:cs typeface="Aharoni" pitchFamily="2" charset="-79"/>
              </a:rPr>
              <a:t>best practices for library </a:t>
            </a:r>
            <a:r>
              <a:rPr lang="en-US" sz="2800" b="1" i="1" smtClean="0">
                <a:solidFill>
                  <a:schemeClr val="bg1"/>
                </a:solidFill>
                <a:cs typeface="Aharoni" pitchFamily="2" charset="-79"/>
              </a:rPr>
              <a:t>publishing”</a:t>
            </a:r>
            <a:endParaRPr lang="en-US" sz="2800" b="1" i="1">
              <a:solidFill>
                <a:schemeClr val="bg1"/>
              </a:solidFill>
              <a:cs typeface="Aharoni" pitchFamily="2" charset="-79"/>
            </a:endParaRPr>
          </a:p>
        </p:txBody>
      </p:sp>
      <p:sp>
        <p:nvSpPr>
          <p:cNvPr id="9" name="Line Callout 1 8"/>
          <p:cNvSpPr/>
          <p:nvPr/>
        </p:nvSpPr>
        <p:spPr>
          <a:xfrm>
            <a:off x="5029200" y="4038600"/>
            <a:ext cx="4114800" cy="2468880"/>
          </a:xfrm>
          <a:prstGeom prst="borderCallout1">
            <a:avLst>
              <a:gd name="adj1" fmla="val 6908"/>
              <a:gd name="adj2" fmla="val -833"/>
              <a:gd name="adj3" fmla="val 6527"/>
              <a:gd name="adj4" fmla="val -38712"/>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schemeClr val="bg1"/>
                </a:solidFill>
                <a:cs typeface="Aharoni" pitchFamily="2" charset="-79"/>
              </a:rPr>
              <a:t>RECOMMENDATION #2: “</a:t>
            </a:r>
            <a:r>
              <a:rPr lang="en-US" sz="2800" b="1" i="1" smtClean="0">
                <a:solidFill>
                  <a:schemeClr val="bg1"/>
                </a:solidFill>
                <a:cs typeface="Aharoni" pitchFamily="2" charset="-79"/>
              </a:rPr>
              <a:t>collaborate &amp; create community resources for publishing”</a:t>
            </a:r>
            <a:endParaRPr lang="en-US" sz="2800" b="1" i="1">
              <a:solidFill>
                <a:schemeClr val="bg1"/>
              </a:solidFill>
              <a:cs typeface="Aharoni" pitchFamily="2" charset="-79"/>
            </a:endParaRPr>
          </a:p>
        </p:txBody>
      </p:sp>
    </p:spTree>
    <p:extLst>
      <p:ext uri="{BB962C8B-B14F-4D97-AF65-F5344CB8AC3E}">
        <p14:creationId xmlns:p14="http://schemas.microsoft.com/office/powerpoint/2010/main" val="29883710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3"/>
          <p:cNvSpPr txBox="1">
            <a:spLocks/>
          </p:cNvSpPr>
          <p:nvPr/>
        </p:nvSpPr>
        <p:spPr>
          <a:xfrm>
            <a:off x="685800" y="1447800"/>
            <a:ext cx="7772400" cy="54102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4000" b="1" dirty="0" smtClean="0"/>
              <a:t>PUBLISHING BOOKS &amp; EBOOKS</a:t>
            </a:r>
            <a:endParaRPr lang="en-US" sz="4000" b="1" dirty="0"/>
          </a:p>
        </p:txBody>
      </p:sp>
      <p:sp>
        <p:nvSpPr>
          <p:cNvPr id="10" name="Text Placeholder 4"/>
          <p:cNvSpPr txBox="1">
            <a:spLocks/>
          </p:cNvSpPr>
          <p:nvPr/>
        </p:nvSpPr>
        <p:spPr>
          <a:xfrm>
            <a:off x="533400" y="152400"/>
            <a:ext cx="7772400" cy="1500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600" dirty="0">
              <a:solidFill>
                <a:schemeClr val="bg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187536"/>
              </p:ext>
            </p:extLst>
          </p:nvPr>
        </p:nvGraphicFramePr>
        <p:xfrm>
          <a:off x="304800" y="2362200"/>
          <a:ext cx="8610600" cy="3294184"/>
        </p:xfrm>
        <a:graphic>
          <a:graphicData uri="http://schemas.openxmlformats.org/drawingml/2006/table">
            <a:tbl>
              <a:tblPr firstRow="1" bandRow="1">
                <a:tableStyleId>{0505E3EF-67EA-436B-97B2-0124C06EBD24}</a:tableStyleId>
              </a:tblPr>
              <a:tblGrid>
                <a:gridCol w="2870200"/>
                <a:gridCol w="2870200"/>
                <a:gridCol w="2870200"/>
              </a:tblGrid>
              <a:tr h="1125043">
                <a:tc>
                  <a:txBody>
                    <a:bodyPr/>
                    <a:lstStyle/>
                    <a:p>
                      <a:pPr algn="ctr" rtl="0" fontAlgn="t">
                        <a:spcBef>
                          <a:spcPts val="0"/>
                        </a:spcBef>
                        <a:spcAft>
                          <a:spcPts val="0"/>
                        </a:spcAft>
                      </a:pPr>
                      <a:r>
                        <a:rPr lang="en-US" b="0" i="0" u="none" strike="noStrike">
                          <a:solidFill>
                            <a:srgbClr val="000000"/>
                          </a:solidFill>
                          <a:effectLst/>
                          <a:latin typeface="Arial"/>
                        </a:rPr>
                        <a:t>Library and University Press partnership</a:t>
                      </a:r>
                      <a:endParaRPr lang="en-US">
                        <a:effectLst/>
                      </a:endParaRPr>
                    </a:p>
                  </a:txBody>
                  <a:tcPr marL="66675" marR="66675" marT="66675" marB="66675" anchor="ctr"/>
                </a:tc>
                <a:tc>
                  <a:txBody>
                    <a:bodyPr/>
                    <a:lstStyle/>
                    <a:p>
                      <a:pPr algn="ctr" rtl="0" fontAlgn="t">
                        <a:spcBef>
                          <a:spcPts val="0"/>
                        </a:spcBef>
                        <a:spcAft>
                          <a:spcPts val="0"/>
                        </a:spcAft>
                      </a:pPr>
                      <a:r>
                        <a:rPr lang="en-US" b="0" i="0" u="none" strike="noStrike">
                          <a:solidFill>
                            <a:srgbClr val="000000"/>
                          </a:solidFill>
                          <a:effectLst/>
                          <a:latin typeface="Arial"/>
                        </a:rPr>
                        <a:t>Australian National University</a:t>
                      </a:r>
                      <a:endParaRPr lang="en-US">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A </a:t>
                      </a:r>
                      <a:r>
                        <a:rPr lang="en-US" b="0" i="0" u="none" strike="noStrike" dirty="0" smtClean="0">
                          <a:solidFill>
                            <a:srgbClr val="000000"/>
                          </a:solidFill>
                          <a:effectLst/>
                          <a:latin typeface="Arial"/>
                        </a:rPr>
                        <a:t>Decade </a:t>
                      </a:r>
                      <a:r>
                        <a:rPr lang="en-US" b="0" i="0" u="none" strike="noStrike" dirty="0">
                          <a:solidFill>
                            <a:srgbClr val="000000"/>
                          </a:solidFill>
                          <a:effectLst/>
                          <a:latin typeface="Arial"/>
                        </a:rPr>
                        <a:t>of </a:t>
                      </a:r>
                      <a:r>
                        <a:rPr lang="en-US" b="0" i="0" u="none" strike="noStrike" dirty="0" smtClean="0">
                          <a:solidFill>
                            <a:srgbClr val="000000"/>
                          </a:solidFill>
                          <a:effectLst/>
                          <a:latin typeface="Arial"/>
                        </a:rPr>
                        <a:t>Change</a:t>
                      </a:r>
                      <a:r>
                        <a:rPr lang="en-US" b="0" i="0" u="none" strike="noStrike" dirty="0">
                          <a:solidFill>
                            <a:srgbClr val="000000"/>
                          </a:solidFill>
                          <a:effectLst/>
                          <a:latin typeface="Arial"/>
                        </a:rPr>
                        <a:t>: </a:t>
                      </a:r>
                      <a:r>
                        <a:rPr lang="en-US" b="0" i="0" u="none" strike="noStrike" dirty="0" smtClean="0">
                          <a:solidFill>
                            <a:srgbClr val="000000"/>
                          </a:solidFill>
                          <a:effectLst/>
                          <a:latin typeface="Arial"/>
                        </a:rPr>
                        <a:t>Running </a:t>
                      </a:r>
                      <a:r>
                        <a:rPr lang="en-US" b="0" i="0" u="none" strike="noStrike" dirty="0">
                          <a:solidFill>
                            <a:srgbClr val="000000"/>
                          </a:solidFill>
                          <a:effectLst/>
                          <a:latin typeface="Arial"/>
                        </a:rPr>
                        <a:t>a </a:t>
                      </a:r>
                      <a:r>
                        <a:rPr lang="en-US" b="0" i="0" u="none" strike="noStrike" dirty="0" smtClean="0">
                          <a:solidFill>
                            <a:srgbClr val="000000"/>
                          </a:solidFill>
                          <a:effectLst/>
                          <a:latin typeface="Arial"/>
                        </a:rPr>
                        <a:t>University </a:t>
                      </a:r>
                      <a:br>
                        <a:rPr lang="en-US" b="0" i="0" u="none" strike="noStrike" dirty="0" smtClean="0">
                          <a:solidFill>
                            <a:srgbClr val="000000"/>
                          </a:solidFill>
                          <a:effectLst/>
                          <a:latin typeface="Arial"/>
                        </a:rPr>
                      </a:br>
                      <a:r>
                        <a:rPr lang="en-US" b="0" i="0" u="none" strike="noStrike" dirty="0" smtClean="0">
                          <a:solidFill>
                            <a:srgbClr val="000000"/>
                          </a:solidFill>
                          <a:effectLst/>
                          <a:latin typeface="Arial"/>
                        </a:rPr>
                        <a:t>e-Press</a:t>
                      </a:r>
                      <a:endParaRPr lang="en-US" dirty="0">
                        <a:effectLst/>
                      </a:endParaRPr>
                    </a:p>
                  </a:txBody>
                  <a:tcPr marL="66675" marR="66675" marT="66675" marB="66675" anchor="ctr"/>
                </a:tc>
              </a:tr>
              <a:tr h="1212831">
                <a:tc>
                  <a:txBody>
                    <a:bodyPr/>
                    <a:lstStyle/>
                    <a:p>
                      <a:pPr algn="ctr" rtl="0" fontAlgn="t">
                        <a:spcBef>
                          <a:spcPts val="0"/>
                        </a:spcBef>
                        <a:spcAft>
                          <a:spcPts val="0"/>
                        </a:spcAft>
                      </a:pPr>
                      <a:r>
                        <a:rPr lang="en-US" b="0" i="0" u="none" strike="noStrike" dirty="0">
                          <a:solidFill>
                            <a:srgbClr val="000000"/>
                          </a:solidFill>
                          <a:effectLst/>
                          <a:latin typeface="Arial"/>
                        </a:rPr>
                        <a:t>Service models in POD publishing</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smtClean="0">
                          <a:solidFill>
                            <a:srgbClr val="000000"/>
                          </a:solidFill>
                          <a:effectLst/>
                          <a:latin typeface="Arial"/>
                        </a:rPr>
                        <a:t>Michigan State University</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Client-driven </a:t>
                      </a:r>
                      <a:r>
                        <a:rPr lang="en-US" b="0" i="0" u="none" strike="noStrike" dirty="0" smtClean="0">
                          <a:solidFill>
                            <a:srgbClr val="000000"/>
                          </a:solidFill>
                          <a:effectLst/>
                          <a:latin typeface="Arial"/>
                        </a:rPr>
                        <a:t>Workflows </a:t>
                      </a:r>
                      <a:r>
                        <a:rPr lang="en-US" b="0" i="0" u="none" strike="noStrike" dirty="0">
                          <a:solidFill>
                            <a:srgbClr val="000000"/>
                          </a:solidFill>
                          <a:effectLst/>
                          <a:latin typeface="Arial"/>
                        </a:rPr>
                        <a:t>and </a:t>
                      </a:r>
                      <a:r>
                        <a:rPr lang="en-US" b="0" i="0" u="none" strike="noStrike" dirty="0" smtClean="0">
                          <a:solidFill>
                            <a:srgbClr val="000000"/>
                          </a:solidFill>
                          <a:effectLst/>
                          <a:latin typeface="Arial"/>
                        </a:rPr>
                        <a:t>Publishing Models</a:t>
                      </a:r>
                      <a:endParaRPr lang="en-US" dirty="0">
                        <a:effectLst/>
                      </a:endParaRPr>
                    </a:p>
                  </a:txBody>
                  <a:tcPr marL="66675" marR="66675" marT="66675" marB="66675" anchor="ctr"/>
                </a:tc>
              </a:tr>
              <a:tr h="926993">
                <a:tc>
                  <a:txBody>
                    <a:bodyPr/>
                    <a:lstStyle/>
                    <a:p>
                      <a:pPr algn="ctr" rtl="0" fontAlgn="t">
                        <a:spcBef>
                          <a:spcPts val="0"/>
                        </a:spcBef>
                        <a:spcAft>
                          <a:spcPts val="0"/>
                        </a:spcAft>
                      </a:pPr>
                      <a:r>
                        <a:rPr lang="en-US" b="0" i="0" u="none" strike="noStrike" dirty="0">
                          <a:solidFill>
                            <a:srgbClr val="000000"/>
                          </a:solidFill>
                          <a:effectLst/>
                          <a:latin typeface="Arial"/>
                        </a:rPr>
                        <a:t>Establishing </a:t>
                      </a:r>
                      <a:r>
                        <a:rPr lang="en-US" b="0" i="0" u="none" strike="noStrike" dirty="0" smtClean="0">
                          <a:solidFill>
                            <a:srgbClr val="000000"/>
                          </a:solidFill>
                          <a:effectLst/>
                          <a:latin typeface="Arial"/>
                        </a:rPr>
                        <a:t>e-Publishing Workflows</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University of Northern British Columbia</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Embarking on e-Books: Establishing an </a:t>
                      </a:r>
                      <a:r>
                        <a:rPr lang="en-US" b="0" i="0" u="none" strike="noStrike" dirty="0" smtClean="0">
                          <a:solidFill>
                            <a:srgbClr val="000000"/>
                          </a:solidFill>
                          <a:effectLst/>
                          <a:latin typeface="Arial"/>
                        </a:rPr>
                        <a:t/>
                      </a:r>
                      <a:br>
                        <a:rPr lang="en-US" b="0" i="0" u="none" strike="noStrike" dirty="0" smtClean="0">
                          <a:solidFill>
                            <a:srgbClr val="000000"/>
                          </a:solidFill>
                          <a:effectLst/>
                          <a:latin typeface="Arial"/>
                        </a:rPr>
                      </a:br>
                      <a:r>
                        <a:rPr lang="en-US" b="0" i="0" u="none" strike="noStrike" dirty="0" smtClean="0">
                          <a:solidFill>
                            <a:srgbClr val="000000"/>
                          </a:solidFill>
                          <a:effectLst/>
                          <a:latin typeface="Arial"/>
                        </a:rPr>
                        <a:t>e-Publishing </a:t>
                      </a:r>
                      <a:r>
                        <a:rPr lang="en-US" b="0" i="0" u="none" strike="noStrike" dirty="0">
                          <a:solidFill>
                            <a:srgbClr val="000000"/>
                          </a:solidFill>
                          <a:effectLst/>
                          <a:latin typeface="Arial"/>
                        </a:rPr>
                        <a:t>Pilot Project</a:t>
                      </a:r>
                      <a:endParaRPr lang="en-US" dirty="0">
                        <a:effectLst/>
                      </a:endParaRPr>
                    </a:p>
                  </a:txBody>
                  <a:tcPr marL="66675" marR="66675" marT="66675" marB="66675" anchor="ctr"/>
                </a:tc>
              </a:tr>
            </a:tbl>
          </a:graphicData>
        </a:graphic>
      </p:graphicFrame>
    </p:spTree>
    <p:extLst>
      <p:ext uri="{BB962C8B-B14F-4D97-AF65-F5344CB8AC3E}">
        <p14:creationId xmlns:p14="http://schemas.microsoft.com/office/powerpoint/2010/main" val="277619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1447800"/>
            <a:ext cx="7772400" cy="5410200"/>
          </a:xfrm>
        </p:spPr>
        <p:style>
          <a:lnRef idx="3">
            <a:schemeClr val="lt1"/>
          </a:lnRef>
          <a:fillRef idx="1">
            <a:schemeClr val="accent3"/>
          </a:fillRef>
          <a:effectRef idx="1">
            <a:schemeClr val="accent3"/>
          </a:effectRef>
          <a:fontRef idx="minor">
            <a:schemeClr val="lt1"/>
          </a:fontRef>
        </p:style>
        <p:txBody>
          <a:bodyPr>
            <a:normAutofit/>
          </a:bodyPr>
          <a:lstStyle/>
          <a:p>
            <a:r>
              <a:rPr lang="en-US" dirty="0" smtClean="0"/>
              <a:t>Journal Publishing</a:t>
            </a:r>
            <a:br>
              <a:rPr lang="en-US" dirty="0" smtClean="0"/>
            </a:br>
            <a:endParaRPr lang="en-US" dirty="0"/>
          </a:p>
        </p:txBody>
      </p:sp>
      <p:sp>
        <p:nvSpPr>
          <p:cNvPr id="5" name="Text Placeholder 4"/>
          <p:cNvSpPr>
            <a:spLocks noGrp="1"/>
          </p:cNvSpPr>
          <p:nvPr>
            <p:ph type="body" idx="1"/>
          </p:nvPr>
        </p:nvSpPr>
        <p:spPr>
          <a:xfrm>
            <a:off x="685800" y="284176"/>
            <a:ext cx="7772400" cy="1239824"/>
          </a:xfrm>
        </p:spPr>
        <p:txBody>
          <a:bodyPr>
            <a:normAutofit/>
          </a:bodyPr>
          <a:lstStyle/>
          <a:p>
            <a:r>
              <a:rPr lang="en-US" sz="3600" b="1" dirty="0" smtClean="0"/>
              <a:t>Set-up and Organizational Structure</a:t>
            </a:r>
          </a:p>
        </p:txBody>
      </p:sp>
    </p:spTree>
    <p:extLst>
      <p:ext uri="{BB962C8B-B14F-4D97-AF65-F5344CB8AC3E}">
        <p14:creationId xmlns:p14="http://schemas.microsoft.com/office/powerpoint/2010/main" val="758104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3"/>
          <p:cNvSpPr txBox="1">
            <a:spLocks/>
          </p:cNvSpPr>
          <p:nvPr/>
        </p:nvSpPr>
        <p:spPr>
          <a:xfrm>
            <a:off x="685800" y="0"/>
            <a:ext cx="7772400" cy="68580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mtClean="0"/>
              <a:t>Journal Publishing</a:t>
            </a:r>
            <a:br>
              <a:rPr lang="en-US" smtClean="0"/>
            </a:br>
            <a:endParaRPr lang="en-US" dirty="0"/>
          </a:p>
        </p:txBody>
      </p:sp>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966269"/>
              </p:ext>
            </p:extLst>
          </p:nvPr>
        </p:nvGraphicFramePr>
        <p:xfrm>
          <a:off x="304800" y="304800"/>
          <a:ext cx="8610600" cy="6400800"/>
        </p:xfrm>
        <a:graphic>
          <a:graphicData uri="http://schemas.openxmlformats.org/drawingml/2006/table">
            <a:tbl>
              <a:tblPr firstRow="1" bandRow="1">
                <a:tableStyleId>{0505E3EF-67EA-436B-97B2-0124C06EBD24}</a:tableStyleId>
              </a:tblPr>
              <a:tblGrid>
                <a:gridCol w="2870200"/>
                <a:gridCol w="2870200"/>
                <a:gridCol w="2870200"/>
              </a:tblGrid>
              <a:tr h="1198806">
                <a:tc>
                  <a:txBody>
                    <a:bodyPr/>
                    <a:lstStyle/>
                    <a:p>
                      <a:pPr algn="ctr" rtl="0" fontAlgn="t">
                        <a:spcBef>
                          <a:spcPts val="0"/>
                        </a:spcBef>
                        <a:spcAft>
                          <a:spcPts val="0"/>
                        </a:spcAft>
                      </a:pPr>
                      <a:r>
                        <a:rPr lang="en-US" b="0" i="0" u="none" strike="noStrike" dirty="0">
                          <a:solidFill>
                            <a:srgbClr val="000000"/>
                          </a:solidFill>
                          <a:effectLst/>
                          <a:latin typeface="Arial"/>
                        </a:rPr>
                        <a:t>Library and University Press </a:t>
                      </a:r>
                      <a:r>
                        <a:rPr lang="en-US" b="0" i="0" u="none" strike="noStrike" dirty="0" smtClean="0">
                          <a:solidFill>
                            <a:srgbClr val="000000"/>
                          </a:solidFill>
                          <a:effectLst/>
                          <a:latin typeface="Arial"/>
                        </a:rPr>
                        <a:t>Partnerships</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Wayne State University</a:t>
                      </a:r>
                      <a:endParaRPr lang="en-US" sz="1800" dirty="0">
                        <a:effectLst/>
                      </a:endParaRPr>
                    </a:p>
                  </a:txBody>
                  <a:tcPr marL="66675" marR="66675" marT="66675" marB="66675" anchor="ctr"/>
                </a:tc>
                <a:tc>
                  <a:txBody>
                    <a:bodyPr/>
                    <a:lstStyle/>
                    <a:p>
                      <a:pPr algn="ctr" rtl="0" fontAlgn="t">
                        <a:spcBef>
                          <a:spcPts val="0"/>
                        </a:spcBef>
                        <a:spcAft>
                          <a:spcPts val="0"/>
                        </a:spcAft>
                      </a:pPr>
                      <a:r>
                        <a:rPr lang="en-US" sz="1400" b="0" i="0" u="none" strike="noStrike">
                          <a:solidFill>
                            <a:srgbClr val="000000"/>
                          </a:solidFill>
                          <a:effectLst/>
                          <a:latin typeface="Arial"/>
                        </a:rPr>
                        <a:t>Case Study: Library and University Press as Journal Publishing Partners</a:t>
                      </a:r>
                      <a:endParaRPr lang="en-US" sz="1400">
                        <a:effectLst/>
                      </a:endParaRPr>
                    </a:p>
                  </a:txBody>
                  <a:tcPr marL="66675" marR="66675" marT="66675" marB="66675" anchor="ctr"/>
                </a:tc>
              </a:tr>
              <a:tr h="916274">
                <a:tc>
                  <a:txBody>
                    <a:bodyPr/>
                    <a:lstStyle/>
                    <a:p>
                      <a:pPr algn="ctr" rtl="0" fontAlgn="t">
                        <a:spcBef>
                          <a:spcPts val="0"/>
                        </a:spcBef>
                        <a:spcAft>
                          <a:spcPts val="0"/>
                        </a:spcAft>
                      </a:pPr>
                      <a:r>
                        <a:rPr lang="en-US" b="0" i="0" u="none" strike="noStrike" dirty="0">
                          <a:solidFill>
                            <a:srgbClr val="000000"/>
                          </a:solidFill>
                          <a:effectLst/>
                          <a:latin typeface="Arial"/>
                        </a:rPr>
                        <a:t>Establishment </a:t>
                      </a:r>
                      <a:r>
                        <a:rPr lang="en-US" b="0" i="0" u="none" strike="noStrike" dirty="0" smtClean="0">
                          <a:solidFill>
                            <a:srgbClr val="000000"/>
                          </a:solidFill>
                          <a:effectLst/>
                          <a:latin typeface="Arial"/>
                        </a:rPr>
                        <a:t>of </a:t>
                      </a:r>
                      <a:r>
                        <a:rPr lang="en-US" b="0" i="0" u="none" strike="noStrike" dirty="0">
                          <a:solidFill>
                            <a:srgbClr val="000000"/>
                          </a:solidFill>
                          <a:effectLst/>
                          <a:latin typeface="Arial"/>
                        </a:rPr>
                        <a:t>Digital Publishing </a:t>
                      </a:r>
                      <a:r>
                        <a:rPr lang="en-US" b="0" i="0" u="none" strike="noStrike" dirty="0" smtClean="0">
                          <a:solidFill>
                            <a:srgbClr val="000000"/>
                          </a:solidFill>
                          <a:effectLst/>
                          <a:latin typeface="Arial"/>
                        </a:rPr>
                        <a:t>Services</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Providence College</a:t>
                      </a:r>
                      <a:endParaRPr lang="en-US" sz="1800" dirty="0">
                        <a:effectLst/>
                      </a:endParaRPr>
                    </a:p>
                  </a:txBody>
                  <a:tcPr marL="66675" marR="66675" marT="66675" marB="66675" anchor="ctr"/>
                </a:tc>
                <a:tc>
                  <a:txBody>
                    <a:bodyPr/>
                    <a:lstStyle/>
                    <a:p>
                      <a:pPr algn="ctr" rtl="0" fontAlgn="t">
                        <a:spcBef>
                          <a:spcPts val="0"/>
                        </a:spcBef>
                        <a:spcAft>
                          <a:spcPts val="0"/>
                        </a:spcAft>
                      </a:pPr>
                      <a:r>
                        <a:rPr lang="en-US" sz="1400" b="0" i="0" u="none" strike="noStrike" dirty="0">
                          <a:solidFill>
                            <a:srgbClr val="000000"/>
                          </a:solidFill>
                          <a:effectLst/>
                          <a:latin typeface="Arial"/>
                        </a:rPr>
                        <a:t>Publishing </a:t>
                      </a:r>
                      <a:r>
                        <a:rPr lang="en-US" sz="1400" b="0" i="0" u="none" strike="noStrike" dirty="0" err="1">
                          <a:solidFill>
                            <a:srgbClr val="000000"/>
                          </a:solidFill>
                          <a:effectLst/>
                          <a:latin typeface="Arial"/>
                        </a:rPr>
                        <a:t>Inti</a:t>
                      </a:r>
                      <a:r>
                        <a:rPr lang="en-US" sz="1400" b="0" i="0" u="none" strike="noStrike" dirty="0">
                          <a:solidFill>
                            <a:srgbClr val="000000"/>
                          </a:solidFill>
                          <a:effectLst/>
                          <a:latin typeface="Arial"/>
                        </a:rPr>
                        <a:t>: A Suite of Services Case Study</a:t>
                      </a:r>
                      <a:endParaRPr lang="en-US" sz="1400" dirty="0">
                        <a:effectLst/>
                      </a:endParaRPr>
                    </a:p>
                  </a:txBody>
                  <a:tcPr marL="66675" marR="66675" marT="66675" marB="66675" anchor="ctr"/>
                </a:tc>
              </a:tr>
              <a:tr h="975379">
                <a:tc>
                  <a:txBody>
                    <a:bodyPr/>
                    <a:lstStyle/>
                    <a:p>
                      <a:pPr algn="ctr" rtl="0" fontAlgn="t">
                        <a:spcBef>
                          <a:spcPts val="0"/>
                        </a:spcBef>
                        <a:spcAft>
                          <a:spcPts val="0"/>
                        </a:spcAft>
                      </a:pPr>
                      <a:r>
                        <a:rPr lang="en-US" b="0" i="0" u="none" strike="noStrike" dirty="0" smtClean="0">
                          <a:solidFill>
                            <a:srgbClr val="000000"/>
                          </a:solidFill>
                          <a:effectLst/>
                          <a:latin typeface="Arial"/>
                        </a:rPr>
                        <a:t>Merging a University </a:t>
                      </a:r>
                      <a:r>
                        <a:rPr lang="en-US" b="0" i="0" u="none" strike="noStrike" dirty="0">
                          <a:solidFill>
                            <a:srgbClr val="000000"/>
                          </a:solidFill>
                          <a:effectLst/>
                          <a:latin typeface="Arial"/>
                        </a:rPr>
                        <a:t>Press </a:t>
                      </a:r>
                      <a:r>
                        <a:rPr lang="en-US" b="0" i="0" u="none" strike="noStrike" dirty="0" smtClean="0">
                          <a:solidFill>
                            <a:srgbClr val="000000"/>
                          </a:solidFill>
                          <a:effectLst/>
                          <a:latin typeface="Arial"/>
                        </a:rPr>
                        <a:t>with </a:t>
                      </a:r>
                      <a:r>
                        <a:rPr lang="en-US" b="0" i="0" u="none" strike="noStrike" dirty="0">
                          <a:solidFill>
                            <a:srgbClr val="000000"/>
                          </a:solidFill>
                          <a:effectLst/>
                          <a:latin typeface="Arial"/>
                        </a:rPr>
                        <a:t>an </a:t>
                      </a:r>
                      <a:r>
                        <a:rPr lang="en-US" b="0" i="0" u="none" strike="noStrike" dirty="0" smtClean="0">
                          <a:solidFill>
                            <a:srgbClr val="000000"/>
                          </a:solidFill>
                          <a:effectLst/>
                          <a:latin typeface="Arial"/>
                        </a:rPr>
                        <a:t>Institutional Repository</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Utah State University</a:t>
                      </a:r>
                      <a:endParaRPr lang="en-US" sz="1800" dirty="0">
                        <a:effectLst/>
                      </a:endParaRPr>
                    </a:p>
                  </a:txBody>
                  <a:tcPr marL="66675" marR="66675" marT="66675" marB="66675" anchor="ctr"/>
                </a:tc>
                <a:tc>
                  <a:txBody>
                    <a:bodyPr/>
                    <a:lstStyle/>
                    <a:p>
                      <a:pPr algn="ctr" rtl="0" fontAlgn="t">
                        <a:spcBef>
                          <a:spcPts val="0"/>
                        </a:spcBef>
                        <a:spcAft>
                          <a:spcPts val="0"/>
                        </a:spcAft>
                      </a:pPr>
                      <a:r>
                        <a:rPr lang="en-US" sz="1400" b="0" i="0" u="none" strike="noStrike" dirty="0">
                          <a:solidFill>
                            <a:srgbClr val="000000"/>
                          </a:solidFill>
                          <a:effectLst/>
                          <a:latin typeface="Arial"/>
                        </a:rPr>
                        <a:t>Content and Collaboration: Bringing an Institutional Repository and</a:t>
                      </a:r>
                      <a:endParaRPr lang="en-US" sz="1400" dirty="0">
                        <a:effectLst/>
                      </a:endParaRPr>
                    </a:p>
                    <a:p>
                      <a:pPr algn="ctr" rtl="0" fontAlgn="t">
                        <a:spcBef>
                          <a:spcPts val="0"/>
                        </a:spcBef>
                        <a:spcAft>
                          <a:spcPts val="0"/>
                        </a:spcAft>
                      </a:pPr>
                      <a:r>
                        <a:rPr lang="en-US" sz="1400" b="0" i="0" u="none" strike="noStrike" dirty="0">
                          <a:solidFill>
                            <a:srgbClr val="000000"/>
                          </a:solidFill>
                          <a:effectLst/>
                          <a:latin typeface="Arial"/>
                        </a:rPr>
                        <a:t>a University Press Together</a:t>
                      </a:r>
                      <a:endParaRPr lang="en-US" sz="1400" dirty="0">
                        <a:effectLst/>
                      </a:endParaRPr>
                    </a:p>
                  </a:txBody>
                  <a:tcPr marL="66675" marR="66675" marT="66675" marB="66675" anchor="ctr"/>
                </a:tc>
              </a:tr>
              <a:tr h="1112033">
                <a:tc>
                  <a:txBody>
                    <a:bodyPr/>
                    <a:lstStyle/>
                    <a:p>
                      <a:pPr algn="ctr" rtl="0" fontAlgn="t">
                        <a:spcBef>
                          <a:spcPts val="0"/>
                        </a:spcBef>
                        <a:spcAft>
                          <a:spcPts val="0"/>
                        </a:spcAft>
                      </a:pPr>
                      <a:r>
                        <a:rPr lang="en-US" b="0" i="0" u="none" strike="noStrike" dirty="0" smtClean="0">
                          <a:solidFill>
                            <a:srgbClr val="000000"/>
                          </a:solidFill>
                          <a:effectLst/>
                          <a:latin typeface="Arial"/>
                        </a:rPr>
                        <a:t>Establishment</a:t>
                      </a:r>
                      <a:r>
                        <a:rPr lang="en-US" b="0" i="0" u="none" strike="noStrike" baseline="0" dirty="0" smtClean="0">
                          <a:solidFill>
                            <a:srgbClr val="000000"/>
                          </a:solidFill>
                          <a:effectLst/>
                          <a:latin typeface="Arial"/>
                        </a:rPr>
                        <a:t> of a Journal </a:t>
                      </a:r>
                      <a:r>
                        <a:rPr lang="en-US" b="0" i="0" u="none" strike="noStrike" dirty="0" smtClean="0">
                          <a:solidFill>
                            <a:srgbClr val="000000"/>
                          </a:solidFill>
                          <a:effectLst/>
                          <a:latin typeface="Arial"/>
                        </a:rPr>
                        <a:t>Incubator Program</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University of </a:t>
                      </a:r>
                      <a:r>
                        <a:rPr lang="en-US" sz="1800" b="0" i="0" u="none" strike="noStrike" dirty="0" err="1">
                          <a:solidFill>
                            <a:srgbClr val="000000"/>
                          </a:solidFill>
                          <a:effectLst/>
                          <a:latin typeface="Arial"/>
                        </a:rPr>
                        <a:t>Lethbridge</a:t>
                      </a:r>
                      <a:endParaRPr lang="en-US" sz="1800" dirty="0">
                        <a:effectLst/>
                      </a:endParaRPr>
                    </a:p>
                  </a:txBody>
                  <a:tcPr marL="66675" marR="66675" marT="66675" marB="66675" anchor="ctr"/>
                </a:tc>
                <a:tc>
                  <a:txBody>
                    <a:bodyPr/>
                    <a:lstStyle/>
                    <a:p>
                      <a:pPr algn="ctr" rtl="0" fontAlgn="t">
                        <a:spcBef>
                          <a:spcPts val="0"/>
                        </a:spcBef>
                        <a:spcAft>
                          <a:spcPts val="0"/>
                        </a:spcAft>
                      </a:pPr>
                      <a:r>
                        <a:rPr lang="en-US" sz="1400" b="0" i="0" u="none" strike="noStrike" dirty="0">
                          <a:solidFill>
                            <a:srgbClr val="000000"/>
                          </a:solidFill>
                          <a:effectLst/>
                          <a:latin typeface="Arial"/>
                        </a:rPr>
                        <a:t>Open Access Journal Incubator at the University of </a:t>
                      </a:r>
                      <a:r>
                        <a:rPr lang="en-US" sz="1400" b="0" i="0" u="none" strike="noStrike" dirty="0" err="1">
                          <a:solidFill>
                            <a:srgbClr val="000000"/>
                          </a:solidFill>
                          <a:effectLst/>
                          <a:latin typeface="Arial"/>
                        </a:rPr>
                        <a:t>Lethbridge</a:t>
                      </a:r>
                      <a:r>
                        <a:rPr lang="en-US" sz="1400" b="0" i="0" u="none" strike="noStrike" dirty="0">
                          <a:solidFill>
                            <a:srgbClr val="000000"/>
                          </a:solidFill>
                          <a:effectLst/>
                          <a:latin typeface="Arial"/>
                        </a:rPr>
                        <a:t> Library</a:t>
                      </a:r>
                      <a:endParaRPr lang="en-US" sz="1400" dirty="0">
                        <a:effectLst/>
                      </a:endParaRPr>
                    </a:p>
                  </a:txBody>
                  <a:tcPr marL="66675" marR="66675" marT="66675" marB="66675" anchor="ctr"/>
                </a:tc>
              </a:tr>
              <a:tr h="1198806">
                <a:tc>
                  <a:txBody>
                    <a:bodyPr/>
                    <a:lstStyle/>
                    <a:p>
                      <a:pPr algn="ctr" rtl="0" fontAlgn="t">
                        <a:spcBef>
                          <a:spcPts val="0"/>
                        </a:spcBef>
                        <a:spcAft>
                          <a:spcPts val="0"/>
                        </a:spcAft>
                      </a:pPr>
                      <a:r>
                        <a:rPr lang="en-US" b="0" i="0" u="none" strike="noStrike" dirty="0">
                          <a:solidFill>
                            <a:srgbClr val="000000"/>
                          </a:solidFill>
                          <a:effectLst/>
                          <a:latin typeface="Arial"/>
                        </a:rPr>
                        <a:t>Sustainability</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University of Michigan</a:t>
                      </a:r>
                      <a:endParaRPr lang="en-US" sz="1800" dirty="0">
                        <a:effectLst/>
                      </a:endParaRPr>
                    </a:p>
                  </a:txBody>
                  <a:tcPr marL="66675" marR="66675" marT="66675" marB="66675" anchor="ctr"/>
                </a:tc>
                <a:tc>
                  <a:txBody>
                    <a:bodyPr/>
                    <a:lstStyle/>
                    <a:p>
                      <a:pPr algn="ctr" rtl="0" fontAlgn="t">
                        <a:spcBef>
                          <a:spcPts val="0"/>
                        </a:spcBef>
                        <a:spcAft>
                          <a:spcPts val="0"/>
                        </a:spcAft>
                      </a:pPr>
                      <a:r>
                        <a:rPr lang="en-US" sz="1400" b="0" i="0" u="none" strike="noStrike" dirty="0">
                          <a:solidFill>
                            <a:srgbClr val="000000"/>
                          </a:solidFill>
                          <a:effectLst/>
                          <a:latin typeface="Arial"/>
                        </a:rPr>
                        <a:t>Journals are People Too!: Human Motivations and Priorities as</a:t>
                      </a:r>
                      <a:endParaRPr lang="en-US" sz="1400" dirty="0">
                        <a:effectLst/>
                      </a:endParaRPr>
                    </a:p>
                    <a:p>
                      <a:pPr algn="ctr" rtl="0" fontAlgn="t">
                        <a:spcBef>
                          <a:spcPts val="0"/>
                        </a:spcBef>
                        <a:spcAft>
                          <a:spcPts val="0"/>
                        </a:spcAft>
                      </a:pPr>
                      <a:r>
                        <a:rPr lang="en-US" sz="1400" b="0" i="0" u="none" strike="noStrike" dirty="0">
                          <a:solidFill>
                            <a:srgbClr val="000000"/>
                          </a:solidFill>
                          <a:effectLst/>
                          <a:latin typeface="Arial"/>
                        </a:rPr>
                        <a:t>Indicators of Serial Success and Sustainability</a:t>
                      </a:r>
                      <a:endParaRPr lang="en-US" sz="1400" dirty="0">
                        <a:effectLst/>
                      </a:endParaRPr>
                    </a:p>
                  </a:txBody>
                  <a:tcPr marL="66675" marR="66675" marT="66675" marB="66675" anchor="ctr"/>
                </a:tc>
              </a:tr>
              <a:tr h="988091">
                <a:tc>
                  <a:txBody>
                    <a:bodyPr/>
                    <a:lstStyle/>
                    <a:p>
                      <a:pPr algn="ctr" rtl="0" fontAlgn="t">
                        <a:spcBef>
                          <a:spcPts val="0"/>
                        </a:spcBef>
                        <a:spcAft>
                          <a:spcPts val="0"/>
                        </a:spcAft>
                      </a:pPr>
                      <a:r>
                        <a:rPr lang="en-US" b="0" i="0" u="none" strike="noStrike" dirty="0" smtClean="0">
                          <a:solidFill>
                            <a:srgbClr val="000000"/>
                          </a:solidFill>
                          <a:effectLst/>
                          <a:latin typeface="Arial"/>
                        </a:rPr>
                        <a:t>Institutional Repositories</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SUNY Plattsburgh </a:t>
                      </a:r>
                      <a:endParaRPr lang="en-US" dirty="0">
                        <a:effectLst/>
                      </a:endParaRPr>
                    </a:p>
                  </a:txBody>
                  <a:tcPr marL="66675" marR="66675" marT="66675" marB="66675" anchor="ctr"/>
                </a:tc>
                <a:tc>
                  <a:txBody>
                    <a:bodyPr/>
                    <a:lstStyle/>
                    <a:p>
                      <a:pPr algn="ctr" rtl="0" fontAlgn="t">
                        <a:spcBef>
                          <a:spcPts val="0"/>
                        </a:spcBef>
                        <a:spcAft>
                          <a:spcPts val="0"/>
                        </a:spcAft>
                      </a:pPr>
                      <a:r>
                        <a:rPr lang="en-US" sz="1400" b="0" i="0" u="none" strike="noStrike" dirty="0">
                          <a:solidFill>
                            <a:srgbClr val="000000"/>
                          </a:solidFill>
                          <a:effectLst/>
                          <a:latin typeface="Arial"/>
                        </a:rPr>
                        <a:t>Digital Publishing at Feinberg Library:  </a:t>
                      </a:r>
                      <a:endParaRPr lang="en-US" sz="1400" dirty="0">
                        <a:effectLst/>
                      </a:endParaRPr>
                    </a:p>
                    <a:p>
                      <a:pPr algn="ctr" rtl="0" fontAlgn="t">
                        <a:spcBef>
                          <a:spcPts val="0"/>
                        </a:spcBef>
                        <a:spcAft>
                          <a:spcPts val="0"/>
                        </a:spcAft>
                      </a:pPr>
                      <a:r>
                        <a:rPr lang="en-US" sz="1400" b="0" i="0" u="none" strike="noStrike" dirty="0">
                          <a:solidFill>
                            <a:srgbClr val="000000"/>
                          </a:solidFill>
                          <a:effectLst/>
                          <a:latin typeface="Arial"/>
                        </a:rPr>
                        <a:t>The Institutional Repository as Outreach Initiative</a:t>
                      </a:r>
                      <a:endParaRPr lang="en-US" sz="1400" dirty="0">
                        <a:effectLst/>
                      </a:endParaRPr>
                    </a:p>
                  </a:txBody>
                  <a:tcPr marL="66675" marR="66675" marT="66675" marB="66675" anchor="ctr"/>
                </a:tc>
              </a:tr>
            </a:tbl>
          </a:graphicData>
        </a:graphic>
      </p:graphicFrame>
    </p:spTree>
    <p:extLst>
      <p:ext uri="{BB962C8B-B14F-4D97-AF65-F5344CB8AC3E}">
        <p14:creationId xmlns:p14="http://schemas.microsoft.com/office/powerpoint/2010/main" val="374392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3"/>
          <p:cNvSpPr txBox="1">
            <a:spLocks/>
          </p:cNvSpPr>
          <p:nvPr/>
        </p:nvSpPr>
        <p:spPr>
          <a:xfrm>
            <a:off x="685800" y="1447800"/>
            <a:ext cx="7772400" cy="54102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4000" b="1" dirty="0" smtClean="0"/>
              <a:t>JOURNAL PUBLISHING</a:t>
            </a:r>
            <a:endParaRPr lang="en-US" sz="4000" b="1" dirty="0"/>
          </a:p>
        </p:txBody>
      </p:sp>
      <p:sp>
        <p:nvSpPr>
          <p:cNvPr id="10" name="Text Placeholder 4"/>
          <p:cNvSpPr txBox="1">
            <a:spLocks/>
          </p:cNvSpPr>
          <p:nvPr/>
        </p:nvSpPr>
        <p:spPr>
          <a:xfrm>
            <a:off x="533400" y="152400"/>
            <a:ext cx="7772400" cy="1500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solidFill>
                  <a:schemeClr val="bg1">
                    <a:lumMod val="50000"/>
                  </a:schemeClr>
                </a:solidFill>
              </a:rPr>
              <a:t>The Faculty-Led, </a:t>
            </a:r>
            <a:br>
              <a:rPr lang="en-US" sz="3600" b="1" dirty="0" smtClean="0">
                <a:solidFill>
                  <a:schemeClr val="bg1">
                    <a:lumMod val="50000"/>
                  </a:schemeClr>
                </a:solidFill>
              </a:rPr>
            </a:br>
            <a:r>
              <a:rPr lang="en-US" sz="3600" b="1" dirty="0" smtClean="0">
                <a:solidFill>
                  <a:schemeClr val="bg1">
                    <a:lumMod val="50000"/>
                  </a:schemeClr>
                </a:solidFill>
              </a:rPr>
              <a:t>Library-Supported Journal</a:t>
            </a:r>
            <a:endParaRPr lang="en-US" sz="3600" dirty="0">
              <a:solidFill>
                <a:schemeClr val="bg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7204586"/>
              </p:ext>
            </p:extLst>
          </p:nvPr>
        </p:nvGraphicFramePr>
        <p:xfrm>
          <a:off x="304800" y="2362200"/>
          <a:ext cx="8610600" cy="4339590"/>
        </p:xfrm>
        <a:graphic>
          <a:graphicData uri="http://schemas.openxmlformats.org/drawingml/2006/table">
            <a:tbl>
              <a:tblPr firstRow="1" bandRow="1">
                <a:tableStyleId>{0505E3EF-67EA-436B-97B2-0124C06EBD24}</a:tableStyleId>
              </a:tblPr>
              <a:tblGrid>
                <a:gridCol w="2870200"/>
                <a:gridCol w="2870200"/>
                <a:gridCol w="2870200"/>
              </a:tblGrid>
              <a:tr h="914400">
                <a:tc>
                  <a:txBody>
                    <a:bodyPr/>
                    <a:lstStyle/>
                    <a:p>
                      <a:pPr algn="ctr" rtl="0" fontAlgn="t">
                        <a:spcBef>
                          <a:spcPts val="0"/>
                        </a:spcBef>
                        <a:spcAft>
                          <a:spcPts val="0"/>
                        </a:spcAft>
                      </a:pPr>
                      <a:r>
                        <a:rPr lang="en-US" b="0" i="0" u="none" strike="noStrike" dirty="0">
                          <a:solidFill>
                            <a:srgbClr val="000000"/>
                          </a:solidFill>
                          <a:effectLst/>
                          <a:latin typeface="Arial"/>
                        </a:rPr>
                        <a:t>Relationship </a:t>
                      </a:r>
                      <a:r>
                        <a:rPr lang="en-US" b="0" i="0" u="none" strike="noStrike" dirty="0" smtClean="0">
                          <a:solidFill>
                            <a:srgbClr val="000000"/>
                          </a:solidFill>
                          <a:effectLst/>
                          <a:latin typeface="Arial"/>
                        </a:rPr>
                        <a:t>Building</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Eastern Kentucky University</a:t>
                      </a:r>
                      <a:endParaRPr lang="en-US"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Hosting Open Access </a:t>
                      </a:r>
                      <a:r>
                        <a:rPr lang="en-US" sz="1600" b="0" i="0" u="none" strike="noStrike" dirty="0" err="1">
                          <a:solidFill>
                            <a:srgbClr val="000000"/>
                          </a:solidFill>
                          <a:effectLst/>
                          <a:latin typeface="Arial"/>
                        </a:rPr>
                        <a:t>eJournals</a:t>
                      </a:r>
                      <a:r>
                        <a:rPr lang="en-US" sz="1600" b="0" i="0" u="none" strike="noStrike" dirty="0">
                          <a:solidFill>
                            <a:srgbClr val="000000"/>
                          </a:solidFill>
                          <a:effectLst/>
                          <a:latin typeface="Arial"/>
                        </a:rPr>
                        <a:t>: Challenges, Opportunities, and Rewards</a:t>
                      </a:r>
                      <a:endParaRPr lang="en-US" sz="1600" dirty="0">
                        <a:effectLst/>
                      </a:endParaRPr>
                    </a:p>
                  </a:txBody>
                  <a:tcPr marL="66675" marR="66675" marT="66675" marB="66675" anchor="ctr"/>
                </a:tc>
              </a:tr>
              <a:tr h="1143000">
                <a:tc>
                  <a:txBody>
                    <a:bodyPr/>
                    <a:lstStyle/>
                    <a:p>
                      <a:pPr algn="ctr" rtl="0" fontAlgn="t">
                        <a:spcBef>
                          <a:spcPts val="0"/>
                        </a:spcBef>
                        <a:spcAft>
                          <a:spcPts val="0"/>
                        </a:spcAft>
                      </a:pPr>
                      <a:r>
                        <a:rPr lang="en-US" b="0" i="0" u="none" strike="noStrike" dirty="0">
                          <a:solidFill>
                            <a:srgbClr val="000000"/>
                          </a:solidFill>
                          <a:effectLst/>
                          <a:latin typeface="Arial"/>
                        </a:rPr>
                        <a:t>Service model and platform implementation</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Syracuse University</a:t>
                      </a:r>
                      <a:endParaRPr lang="en-US" sz="1800" dirty="0">
                        <a:effectLst/>
                      </a:endParaRPr>
                    </a:p>
                  </a:txBody>
                  <a:tcPr marL="66675" marR="66675" marT="66675" marB="66675" anchor="ctr"/>
                </a:tc>
                <a:tc>
                  <a:txBody>
                    <a:bodyPr/>
                    <a:lstStyle/>
                    <a:p>
                      <a:pPr algn="ctr" rtl="0" fontAlgn="t">
                        <a:spcBef>
                          <a:spcPts val="0"/>
                        </a:spcBef>
                        <a:spcAft>
                          <a:spcPts val="0"/>
                        </a:spcAft>
                      </a:pPr>
                      <a:r>
                        <a:rPr lang="en-US" sz="1400" b="0" i="0" u="none" strike="noStrike" dirty="0">
                          <a:solidFill>
                            <a:srgbClr val="000000"/>
                          </a:solidFill>
                          <a:effectLst/>
                          <a:latin typeface="Arial"/>
                        </a:rPr>
                        <a:t>A Case Study in Open Access Journal Publishing at Syracuse University: Partnership between University Press and Libraries furthers Scholarly Communications</a:t>
                      </a:r>
                      <a:endParaRPr lang="en-US" sz="1400" dirty="0">
                        <a:effectLst/>
                      </a:endParaRPr>
                    </a:p>
                  </a:txBody>
                  <a:tcPr marL="66675" marR="66675" marT="66675" marB="66675"/>
                </a:tc>
              </a:tr>
              <a:tr h="1024890">
                <a:tc>
                  <a:txBody>
                    <a:bodyPr/>
                    <a:lstStyle/>
                    <a:p>
                      <a:pPr algn="ctr" rtl="0" fontAlgn="t">
                        <a:spcBef>
                          <a:spcPts val="0"/>
                        </a:spcBef>
                        <a:spcAft>
                          <a:spcPts val="0"/>
                        </a:spcAft>
                      </a:pPr>
                      <a:r>
                        <a:rPr lang="en-US" b="0" i="0" u="none" strike="noStrike" dirty="0" smtClean="0">
                          <a:solidFill>
                            <a:srgbClr val="000000"/>
                          </a:solidFill>
                          <a:effectLst/>
                          <a:latin typeface="Arial"/>
                        </a:rPr>
                        <a:t>Roles</a:t>
                      </a:r>
                      <a:r>
                        <a:rPr lang="en-US" b="0" i="0" u="none" strike="noStrike" baseline="0" dirty="0" smtClean="0">
                          <a:solidFill>
                            <a:srgbClr val="000000"/>
                          </a:solidFill>
                          <a:effectLst/>
                          <a:latin typeface="Arial"/>
                        </a:rPr>
                        <a:t> &amp; Responsibilities in Library-Supported Journals</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Rochester Institute of Technology</a:t>
                      </a:r>
                      <a:endParaRPr lang="en-US" sz="1800" dirty="0">
                        <a:effectLst/>
                      </a:endParaRPr>
                    </a:p>
                  </a:txBody>
                  <a:tcPr marL="66675" marR="66675" marT="66675" marB="66675" anchor="ctr"/>
                </a:tc>
                <a:tc>
                  <a:txBody>
                    <a:bodyPr/>
                    <a:lstStyle/>
                    <a:p>
                      <a:pPr algn="ctr" rtl="0" fontAlgn="t">
                        <a:spcBef>
                          <a:spcPts val="0"/>
                        </a:spcBef>
                        <a:spcAft>
                          <a:spcPts val="0"/>
                        </a:spcAft>
                      </a:pPr>
                      <a:r>
                        <a:rPr lang="en-US" sz="1400" b="0" i="0" u="none" strike="noStrike" dirty="0">
                          <a:solidFill>
                            <a:srgbClr val="000000"/>
                          </a:solidFill>
                          <a:effectLst/>
                          <a:latin typeface="Arial"/>
                        </a:rPr>
                        <a:t>Strategies and workflows for launching new open access journal</a:t>
                      </a:r>
                      <a:endParaRPr lang="en-US" sz="1400" dirty="0">
                        <a:effectLst/>
                      </a:endParaRPr>
                    </a:p>
                  </a:txBody>
                  <a:tcPr marL="66675" marR="66675" marT="66675" marB="66675" anchor="ctr"/>
                </a:tc>
              </a:tr>
              <a:tr h="926993">
                <a:tc>
                  <a:txBody>
                    <a:bodyPr/>
                    <a:lstStyle/>
                    <a:p>
                      <a:pPr algn="ctr" rtl="0" fontAlgn="t">
                        <a:spcBef>
                          <a:spcPts val="0"/>
                        </a:spcBef>
                        <a:spcAft>
                          <a:spcPts val="0"/>
                        </a:spcAft>
                      </a:pPr>
                      <a:r>
                        <a:rPr lang="en-US" b="0" i="0" u="none" strike="noStrike" dirty="0" smtClean="0">
                          <a:solidFill>
                            <a:srgbClr val="000000"/>
                          </a:solidFill>
                          <a:effectLst/>
                          <a:latin typeface="Arial"/>
                        </a:rPr>
                        <a:t>Transitioning </a:t>
                      </a:r>
                      <a:r>
                        <a:rPr lang="en-US" b="0" i="0" u="none" strike="noStrike" dirty="0">
                          <a:solidFill>
                            <a:srgbClr val="000000"/>
                          </a:solidFill>
                          <a:effectLst/>
                          <a:latin typeface="Arial"/>
                        </a:rPr>
                        <a:t>from </a:t>
                      </a:r>
                      <a:r>
                        <a:rPr lang="en-US" b="0" i="0" u="none" strike="noStrike" dirty="0" smtClean="0">
                          <a:solidFill>
                            <a:srgbClr val="000000"/>
                          </a:solidFill>
                          <a:effectLst/>
                          <a:latin typeface="Arial"/>
                        </a:rPr>
                        <a:t>Traditional Publishing </a:t>
                      </a:r>
                      <a:r>
                        <a:rPr lang="en-US" b="0" i="0" u="none" strike="noStrike" dirty="0">
                          <a:solidFill>
                            <a:srgbClr val="000000"/>
                          </a:solidFill>
                          <a:effectLst/>
                          <a:latin typeface="Arial"/>
                        </a:rPr>
                        <a:t>to </a:t>
                      </a:r>
                      <a:r>
                        <a:rPr lang="en-US" b="0" i="0" u="none" strike="noStrike" dirty="0" smtClean="0">
                          <a:solidFill>
                            <a:srgbClr val="000000"/>
                          </a:solidFill>
                          <a:effectLst/>
                          <a:latin typeface="Arial"/>
                        </a:rPr>
                        <a:t>Open Access</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California State University, Northridge</a:t>
                      </a:r>
                      <a:endParaRPr lang="en-US" sz="1800" dirty="0">
                        <a:effectLst/>
                      </a:endParaRPr>
                    </a:p>
                  </a:txBody>
                  <a:tcPr marL="66675" marR="66675" marT="66675" marB="66675" anchor="ctr"/>
                </a:tc>
                <a:tc>
                  <a:txBody>
                    <a:bodyPr/>
                    <a:lstStyle/>
                    <a:p>
                      <a:pPr algn="ctr" rtl="0" fontAlgn="t">
                        <a:spcBef>
                          <a:spcPts val="0"/>
                        </a:spcBef>
                        <a:spcAft>
                          <a:spcPts val="0"/>
                        </a:spcAft>
                      </a:pPr>
                      <a:r>
                        <a:rPr lang="en-US" sz="1400" b="0" i="0" u="none" strike="noStrike" dirty="0">
                          <a:solidFill>
                            <a:srgbClr val="000000"/>
                          </a:solidFill>
                          <a:effectLst/>
                          <a:latin typeface="Arial"/>
                        </a:rPr>
                        <a:t>The California Geographer and the OA Movement: Using the Green OA Institutional Repository as publishing platform</a:t>
                      </a:r>
                      <a:endParaRPr lang="en-US" sz="1400" dirty="0">
                        <a:effectLst/>
                      </a:endParaRPr>
                    </a:p>
                  </a:txBody>
                  <a:tcPr marL="66675" marR="66675" marT="66675" marB="66675"/>
                </a:tc>
              </a:tr>
            </a:tbl>
          </a:graphicData>
        </a:graphic>
      </p:graphicFrame>
    </p:spTree>
    <p:extLst>
      <p:ext uri="{BB962C8B-B14F-4D97-AF65-F5344CB8AC3E}">
        <p14:creationId xmlns:p14="http://schemas.microsoft.com/office/powerpoint/2010/main" val="45747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3"/>
          <p:cNvSpPr txBox="1">
            <a:spLocks/>
          </p:cNvSpPr>
          <p:nvPr/>
        </p:nvSpPr>
        <p:spPr>
          <a:xfrm>
            <a:off x="685800" y="1447800"/>
            <a:ext cx="7772400" cy="54102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4000" b="1" dirty="0" smtClean="0"/>
              <a:t>JOURNAL PUBLISHING</a:t>
            </a:r>
            <a:endParaRPr lang="en-US" sz="4000" b="1" dirty="0"/>
          </a:p>
        </p:txBody>
      </p:sp>
      <p:sp>
        <p:nvSpPr>
          <p:cNvPr id="10" name="Text Placeholder 4"/>
          <p:cNvSpPr txBox="1">
            <a:spLocks/>
          </p:cNvSpPr>
          <p:nvPr/>
        </p:nvSpPr>
        <p:spPr>
          <a:xfrm>
            <a:off x="533400" y="152401"/>
            <a:ext cx="7772400" cy="1295400"/>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a:solidFill>
                  <a:schemeClr val="bg1">
                    <a:lumMod val="50000"/>
                  </a:schemeClr>
                </a:solidFill>
              </a:rPr>
              <a:t>Student Research Journals</a:t>
            </a:r>
            <a:endParaRPr lang="en-US" sz="3600" dirty="0">
              <a:solidFill>
                <a:schemeClr val="bg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8960983"/>
              </p:ext>
            </p:extLst>
          </p:nvPr>
        </p:nvGraphicFramePr>
        <p:xfrm>
          <a:off x="304800" y="2362200"/>
          <a:ext cx="8610600" cy="2971800"/>
        </p:xfrm>
        <a:graphic>
          <a:graphicData uri="http://schemas.openxmlformats.org/drawingml/2006/table">
            <a:tbl>
              <a:tblPr firstRow="1" bandRow="1">
                <a:tableStyleId>{0505E3EF-67EA-436B-97B2-0124C06EBD24}</a:tableStyleId>
              </a:tblPr>
              <a:tblGrid>
                <a:gridCol w="2870200"/>
                <a:gridCol w="2870200"/>
                <a:gridCol w="2870200"/>
              </a:tblGrid>
              <a:tr h="1485900">
                <a:tc>
                  <a:txBody>
                    <a:bodyPr/>
                    <a:lstStyle/>
                    <a:p>
                      <a:pPr algn="ctr" rtl="0" fontAlgn="t">
                        <a:spcBef>
                          <a:spcPts val="0"/>
                        </a:spcBef>
                        <a:spcAft>
                          <a:spcPts val="0"/>
                        </a:spcAft>
                      </a:pPr>
                      <a:r>
                        <a:rPr lang="en-US" b="0" i="0" u="none" strike="noStrike" dirty="0">
                          <a:solidFill>
                            <a:srgbClr val="000000"/>
                          </a:solidFill>
                          <a:effectLst/>
                          <a:latin typeface="Arial"/>
                        </a:rPr>
                        <a:t>Workflow &amp; </a:t>
                      </a:r>
                      <a:r>
                        <a:rPr lang="en-US" b="0" i="0" u="none" strike="noStrike" dirty="0" smtClean="0">
                          <a:solidFill>
                            <a:srgbClr val="000000"/>
                          </a:solidFill>
                          <a:effectLst/>
                          <a:latin typeface="Arial"/>
                        </a:rPr>
                        <a:t>Marketing</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smtClean="0">
                          <a:solidFill>
                            <a:srgbClr val="000000"/>
                          </a:solidFill>
                          <a:effectLst/>
                          <a:latin typeface="Arial"/>
                        </a:rPr>
                        <a:t>University of South Florida </a:t>
                      </a:r>
                      <a:r>
                        <a:rPr lang="en-US" b="0" i="0" u="none" strike="noStrike" dirty="0">
                          <a:solidFill>
                            <a:srgbClr val="000000"/>
                          </a:solidFill>
                          <a:effectLst/>
                          <a:latin typeface="Arial"/>
                        </a:rPr>
                        <a:t>St. Petersburg</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USFSP Student Research Journal and the Library’s Role as Publisher and Champion</a:t>
                      </a:r>
                      <a:endParaRPr lang="en-US" dirty="0">
                        <a:effectLst/>
                      </a:endParaRPr>
                    </a:p>
                  </a:txBody>
                  <a:tcPr marL="66675" marR="66675" marT="66675" marB="66675" anchor="ctr"/>
                </a:tc>
              </a:tr>
              <a:tr h="1485900">
                <a:tc>
                  <a:txBody>
                    <a:bodyPr/>
                    <a:lstStyle/>
                    <a:p>
                      <a:pPr algn="ctr" rtl="0" fontAlgn="t">
                        <a:spcBef>
                          <a:spcPts val="0"/>
                        </a:spcBef>
                        <a:spcAft>
                          <a:spcPts val="0"/>
                        </a:spcAft>
                      </a:pPr>
                      <a:r>
                        <a:rPr lang="en-US" b="0" i="0" u="none" strike="noStrike" dirty="0">
                          <a:solidFill>
                            <a:srgbClr val="000000"/>
                          </a:solidFill>
                          <a:effectLst/>
                          <a:latin typeface="Arial"/>
                        </a:rPr>
                        <a:t>Roles &amp; </a:t>
                      </a:r>
                      <a:r>
                        <a:rPr lang="en-US" b="0" i="0" u="none" strike="noStrike" dirty="0" smtClean="0">
                          <a:solidFill>
                            <a:srgbClr val="000000"/>
                          </a:solidFill>
                          <a:effectLst/>
                          <a:latin typeface="Arial"/>
                        </a:rPr>
                        <a:t>Expectations</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University of Kentucky</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222222"/>
                          </a:solidFill>
                          <a:effectLst/>
                          <a:latin typeface="Arial"/>
                        </a:rPr>
                        <a:t>A Library’s Services for Creating and Hosting Student-Run Research Journals</a:t>
                      </a:r>
                      <a:endParaRPr lang="en-US" dirty="0">
                        <a:effectLst/>
                      </a:endParaRPr>
                    </a:p>
                  </a:txBody>
                  <a:tcPr marL="66675" marR="66675" marT="66675" marB="66675" anchor="ctr"/>
                </a:tc>
              </a:tr>
            </a:tbl>
          </a:graphicData>
        </a:graphic>
      </p:graphicFrame>
    </p:spTree>
    <p:extLst>
      <p:ext uri="{BB962C8B-B14F-4D97-AF65-F5344CB8AC3E}">
        <p14:creationId xmlns:p14="http://schemas.microsoft.com/office/powerpoint/2010/main" val="300370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3"/>
          <p:cNvSpPr txBox="1">
            <a:spLocks/>
          </p:cNvSpPr>
          <p:nvPr/>
        </p:nvSpPr>
        <p:spPr>
          <a:xfrm>
            <a:off x="685800" y="152400"/>
            <a:ext cx="7772400" cy="67056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4000" b="1" dirty="0" smtClean="0"/>
              <a:t>PUBLISHING ORIGINAL WORK</a:t>
            </a:r>
            <a:endParaRPr lang="en-US" sz="4000" b="1" dirty="0"/>
          </a:p>
        </p:txBody>
      </p:sp>
      <p:sp>
        <p:nvSpPr>
          <p:cNvPr id="10" name="Text Placeholder 4"/>
          <p:cNvSpPr txBox="1">
            <a:spLocks/>
          </p:cNvSpPr>
          <p:nvPr/>
        </p:nvSpPr>
        <p:spPr>
          <a:xfrm>
            <a:off x="533400" y="152400"/>
            <a:ext cx="7772400" cy="1500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600" dirty="0">
              <a:solidFill>
                <a:schemeClr val="bg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72570274"/>
              </p:ext>
            </p:extLst>
          </p:nvPr>
        </p:nvGraphicFramePr>
        <p:xfrm>
          <a:off x="304800" y="1143000"/>
          <a:ext cx="8610600" cy="5486401"/>
        </p:xfrm>
        <a:graphic>
          <a:graphicData uri="http://schemas.openxmlformats.org/drawingml/2006/table">
            <a:tbl>
              <a:tblPr firstRow="1" bandRow="1">
                <a:tableStyleId>{0505E3EF-67EA-436B-97B2-0124C06EBD24}</a:tableStyleId>
              </a:tblPr>
              <a:tblGrid>
                <a:gridCol w="2870200"/>
                <a:gridCol w="2870200"/>
                <a:gridCol w="2870200"/>
              </a:tblGrid>
              <a:tr h="771822">
                <a:tc>
                  <a:txBody>
                    <a:bodyPr/>
                    <a:lstStyle/>
                    <a:p>
                      <a:pPr algn="ctr" rtl="0" fontAlgn="t">
                        <a:spcBef>
                          <a:spcPts val="0"/>
                        </a:spcBef>
                        <a:spcAft>
                          <a:spcPts val="0"/>
                        </a:spcAft>
                      </a:pPr>
                      <a:r>
                        <a:rPr lang="en-US" b="0" i="0" u="none" strike="noStrike" dirty="0">
                          <a:solidFill>
                            <a:srgbClr val="000000"/>
                          </a:solidFill>
                          <a:effectLst/>
                          <a:latin typeface="Arial"/>
                        </a:rPr>
                        <a:t>Digital </a:t>
                      </a:r>
                      <a:r>
                        <a:rPr lang="en-US" b="0" i="0" u="none" strike="noStrike" dirty="0" smtClean="0">
                          <a:solidFill>
                            <a:srgbClr val="000000"/>
                          </a:solidFill>
                          <a:effectLst/>
                          <a:latin typeface="Arial"/>
                        </a:rPr>
                        <a:t>Storytelling</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Mercy College</a:t>
                      </a:r>
                      <a:endParaRPr lang="en-US" b="0" dirty="0">
                        <a:effectLst/>
                      </a:endParaRPr>
                    </a:p>
                  </a:txBody>
                  <a:tcPr marL="66675" marR="66675" marT="66675" marB="66675" anchor="ctr"/>
                </a:tc>
                <a:tc>
                  <a:txBody>
                    <a:bodyPr/>
                    <a:lstStyle/>
                    <a:p>
                      <a:pPr algn="ctr" rtl="0" fontAlgn="t">
                        <a:spcBef>
                          <a:spcPts val="0"/>
                        </a:spcBef>
                        <a:spcAft>
                          <a:spcPts val="0"/>
                        </a:spcAft>
                      </a:pPr>
                      <a:r>
                        <a:rPr lang="en-US" sz="1600" b="0" i="0" u="none" strike="noStrike">
                          <a:solidFill>
                            <a:srgbClr val="000000"/>
                          </a:solidFill>
                          <a:effectLst/>
                          <a:latin typeface="Arial"/>
                        </a:rPr>
                        <a:t>Digital storytelling: library as place of creation</a:t>
                      </a:r>
                      <a:endParaRPr lang="en-US" sz="1600">
                        <a:effectLst/>
                      </a:endParaRPr>
                    </a:p>
                  </a:txBody>
                  <a:tcPr marL="66675" marR="66675" marT="66675" marB="66675" anchor="ctr"/>
                </a:tc>
              </a:tr>
              <a:tr h="1122649">
                <a:tc>
                  <a:txBody>
                    <a:bodyPr/>
                    <a:lstStyle/>
                    <a:p>
                      <a:pPr algn="ctr" rtl="0" fontAlgn="t">
                        <a:spcBef>
                          <a:spcPts val="0"/>
                        </a:spcBef>
                        <a:spcAft>
                          <a:spcPts val="0"/>
                        </a:spcAft>
                      </a:pPr>
                      <a:r>
                        <a:rPr lang="en-US" b="0" i="0" u="none" strike="noStrike" dirty="0">
                          <a:solidFill>
                            <a:srgbClr val="000000"/>
                          </a:solidFill>
                          <a:effectLst/>
                          <a:latin typeface="Arial"/>
                        </a:rPr>
                        <a:t>Dynamic </a:t>
                      </a:r>
                      <a:r>
                        <a:rPr lang="en-US" b="0" i="0" u="none" strike="noStrike" dirty="0" smtClean="0">
                          <a:solidFill>
                            <a:srgbClr val="000000"/>
                          </a:solidFill>
                          <a:effectLst/>
                          <a:latin typeface="Arial"/>
                        </a:rPr>
                        <a:t>Publishing Platforms</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Utah State University</a:t>
                      </a:r>
                      <a:endParaRPr lang="en-US" b="0" dirty="0">
                        <a:effectLst/>
                      </a:endParaRPr>
                    </a:p>
                  </a:txBody>
                  <a:tcPr marL="66675" marR="66675" marT="66675" marB="66675" anchor="ctr"/>
                </a:tc>
                <a:tc>
                  <a:txBody>
                    <a:bodyPr/>
                    <a:lstStyle/>
                    <a:p>
                      <a:pPr algn="ctr" rtl="0" fontAlgn="t">
                        <a:spcBef>
                          <a:spcPts val="0"/>
                        </a:spcBef>
                        <a:spcAft>
                          <a:spcPts val="0"/>
                        </a:spcAft>
                      </a:pPr>
                      <a:r>
                        <a:rPr lang="en-US" sz="1600" b="0" i="0" u="none" strike="noStrike">
                          <a:solidFill>
                            <a:srgbClr val="000000"/>
                          </a:solidFill>
                          <a:effectLst/>
                          <a:latin typeface="Arial"/>
                        </a:rPr>
                        <a:t>Content and Collaboration: Bringing an Institutional Repository and</a:t>
                      </a:r>
                      <a:endParaRPr lang="en-US" sz="1600">
                        <a:effectLst/>
                      </a:endParaRPr>
                    </a:p>
                    <a:p>
                      <a:pPr algn="ctr" rtl="0" fontAlgn="t">
                        <a:spcBef>
                          <a:spcPts val="0"/>
                        </a:spcBef>
                        <a:spcAft>
                          <a:spcPts val="0"/>
                        </a:spcAft>
                      </a:pPr>
                      <a:r>
                        <a:rPr lang="en-US" sz="1600" b="0" i="0" u="none" strike="noStrike">
                          <a:solidFill>
                            <a:srgbClr val="000000"/>
                          </a:solidFill>
                          <a:effectLst/>
                          <a:latin typeface="Arial"/>
                        </a:rPr>
                        <a:t>a University Press Together II</a:t>
                      </a:r>
                      <a:endParaRPr lang="en-US" sz="1600">
                        <a:effectLst/>
                      </a:endParaRPr>
                    </a:p>
                  </a:txBody>
                  <a:tcPr marL="66675" marR="66675" marT="66675" marB="66675" anchor="ctr"/>
                </a:tc>
              </a:tr>
              <a:tr h="771821">
                <a:tc>
                  <a:txBody>
                    <a:bodyPr/>
                    <a:lstStyle/>
                    <a:p>
                      <a:pPr algn="ctr" rtl="0" fontAlgn="t">
                        <a:spcBef>
                          <a:spcPts val="0"/>
                        </a:spcBef>
                        <a:spcAft>
                          <a:spcPts val="0"/>
                        </a:spcAft>
                      </a:pPr>
                      <a:r>
                        <a:rPr lang="en-US" b="0" i="0" u="none" strike="noStrike" dirty="0">
                          <a:solidFill>
                            <a:srgbClr val="000000"/>
                          </a:solidFill>
                          <a:effectLst/>
                          <a:latin typeface="Arial"/>
                        </a:rPr>
                        <a:t>Publishing </a:t>
                      </a:r>
                      <a:r>
                        <a:rPr lang="en-US" b="0" i="0" u="none" strike="noStrike" dirty="0" smtClean="0">
                          <a:solidFill>
                            <a:srgbClr val="000000"/>
                          </a:solidFill>
                          <a:effectLst/>
                          <a:latin typeface="Arial"/>
                        </a:rPr>
                        <a:t>Student Work</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Michigan </a:t>
                      </a:r>
                      <a:r>
                        <a:rPr lang="en-US" b="0" i="0" u="none" strike="noStrike" dirty="0" smtClean="0">
                          <a:solidFill>
                            <a:srgbClr val="000000"/>
                          </a:solidFill>
                          <a:effectLst/>
                          <a:latin typeface="Arial"/>
                        </a:rPr>
                        <a:t>State University</a:t>
                      </a:r>
                      <a:endParaRPr lang="en-US" b="0"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The MSU Student Comic Art Anthology</a:t>
                      </a:r>
                      <a:endParaRPr lang="en-US" sz="1600" dirty="0">
                        <a:effectLst/>
                      </a:endParaRPr>
                    </a:p>
                  </a:txBody>
                  <a:tcPr marL="66675" marR="66675" marT="66675" marB="66675" anchor="ctr"/>
                </a:tc>
              </a:tr>
              <a:tr h="841987">
                <a:tc>
                  <a:txBody>
                    <a:bodyPr/>
                    <a:lstStyle/>
                    <a:p>
                      <a:pPr algn="ctr" rtl="0" fontAlgn="t">
                        <a:spcBef>
                          <a:spcPts val="0"/>
                        </a:spcBef>
                        <a:spcAft>
                          <a:spcPts val="0"/>
                        </a:spcAft>
                      </a:pPr>
                      <a:r>
                        <a:rPr lang="en-US" b="0" i="0" u="none" strike="noStrike" dirty="0">
                          <a:solidFill>
                            <a:srgbClr val="000000"/>
                          </a:solidFill>
                          <a:effectLst/>
                          <a:latin typeface="Arial"/>
                        </a:rPr>
                        <a:t>Workflow </a:t>
                      </a:r>
                      <a:r>
                        <a:rPr lang="en-US" b="0" i="0" u="none" strike="noStrike" dirty="0" smtClean="0">
                          <a:solidFill>
                            <a:srgbClr val="000000"/>
                          </a:solidFill>
                          <a:effectLst/>
                          <a:latin typeface="Arial"/>
                        </a:rPr>
                        <a:t>of Producing </a:t>
                      </a:r>
                      <a:r>
                        <a:rPr lang="en-US" b="0" i="0" u="none" strike="noStrike" dirty="0">
                          <a:solidFill>
                            <a:srgbClr val="000000"/>
                          </a:solidFill>
                          <a:effectLst/>
                          <a:latin typeface="Arial"/>
                        </a:rPr>
                        <a:t>a </a:t>
                      </a:r>
                      <a:r>
                        <a:rPr lang="en-US" b="0" i="0" u="none" strike="noStrike" dirty="0" smtClean="0">
                          <a:solidFill>
                            <a:srgbClr val="000000"/>
                          </a:solidFill>
                          <a:effectLst/>
                          <a:latin typeface="Arial"/>
                        </a:rPr>
                        <a:t>Patron Service</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University of Houston</a:t>
                      </a:r>
                      <a:endParaRPr lang="en-US"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A production process for Library Help Videos</a:t>
                      </a:r>
                      <a:endParaRPr lang="en-US" sz="1600" dirty="0">
                        <a:effectLst/>
                      </a:endParaRPr>
                    </a:p>
                  </a:txBody>
                  <a:tcPr marL="66675" marR="66675" marT="66675" marB="66675" anchor="ctr"/>
                </a:tc>
              </a:tr>
              <a:tr h="912152">
                <a:tc>
                  <a:txBody>
                    <a:bodyPr/>
                    <a:lstStyle/>
                    <a:p>
                      <a:pPr algn="ctr" rtl="0" fontAlgn="t">
                        <a:spcBef>
                          <a:spcPts val="0"/>
                        </a:spcBef>
                        <a:spcAft>
                          <a:spcPts val="0"/>
                        </a:spcAft>
                      </a:pPr>
                      <a:r>
                        <a:rPr lang="en-US" b="0" i="0" u="none" strike="noStrike" dirty="0">
                          <a:solidFill>
                            <a:srgbClr val="000000"/>
                          </a:solidFill>
                          <a:effectLst/>
                          <a:latin typeface="Arial"/>
                        </a:rPr>
                        <a:t>Faculty </a:t>
                      </a:r>
                      <a:r>
                        <a:rPr lang="en-US" b="0" i="0" u="none" strike="noStrike" dirty="0" smtClean="0">
                          <a:solidFill>
                            <a:srgbClr val="000000"/>
                          </a:solidFill>
                          <a:effectLst/>
                          <a:latin typeface="Arial"/>
                        </a:rPr>
                        <a:t>Collaboration</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err="1">
                          <a:solidFill>
                            <a:srgbClr val="000000"/>
                          </a:solidFill>
                          <a:effectLst/>
                          <a:latin typeface="Arial"/>
                        </a:rPr>
                        <a:t>Capella</a:t>
                      </a:r>
                      <a:r>
                        <a:rPr lang="en-US" b="0" i="0" u="none" strike="noStrike" dirty="0">
                          <a:solidFill>
                            <a:srgbClr val="000000"/>
                          </a:solidFill>
                          <a:effectLst/>
                          <a:latin typeface="Arial"/>
                        </a:rPr>
                        <a:t> University</a:t>
                      </a:r>
                      <a:endParaRPr lang="en-US"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Creating Digital Library Content for Integrated Course </a:t>
                      </a:r>
                      <a:r>
                        <a:rPr lang="en-US" sz="1600" b="0" i="0" u="none" strike="noStrike" dirty="0" smtClean="0">
                          <a:solidFill>
                            <a:srgbClr val="000000"/>
                          </a:solidFill>
                          <a:effectLst/>
                          <a:latin typeface="Arial"/>
                        </a:rPr>
                        <a:t>Development</a:t>
                      </a:r>
                      <a:endParaRPr lang="en-US" sz="1600" dirty="0">
                        <a:effectLst/>
                      </a:endParaRPr>
                    </a:p>
                  </a:txBody>
                  <a:tcPr marL="66675" marR="66675" marT="66675" marB="66675" anchor="ctr"/>
                </a:tc>
              </a:tr>
              <a:tr h="1065970">
                <a:tc>
                  <a:txBody>
                    <a:bodyPr/>
                    <a:lstStyle/>
                    <a:p>
                      <a:pPr algn="ctr" rtl="0" fontAlgn="t">
                        <a:spcBef>
                          <a:spcPts val="0"/>
                        </a:spcBef>
                        <a:spcAft>
                          <a:spcPts val="0"/>
                        </a:spcAft>
                      </a:pPr>
                      <a:r>
                        <a:rPr lang="en-US" b="0" i="0" u="none" strike="noStrike" dirty="0" smtClean="0">
                          <a:solidFill>
                            <a:srgbClr val="000000"/>
                          </a:solidFill>
                          <a:effectLst/>
                          <a:latin typeface="Arial"/>
                        </a:rPr>
                        <a:t>Writing &amp; Communication</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SUNY Maritime College</a:t>
                      </a:r>
                      <a:endParaRPr lang="en-US"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From Ship to Shore: A Case Study of Blogging at the Stephen B. Luce Library</a:t>
                      </a:r>
                      <a:endParaRPr lang="en-US" sz="1600" dirty="0">
                        <a:effectLst/>
                      </a:endParaRPr>
                    </a:p>
                  </a:txBody>
                  <a:tcPr marL="66675" marR="66675" marT="66675" marB="66675" anchor="ctr"/>
                </a:tc>
              </a:tr>
            </a:tbl>
          </a:graphicData>
        </a:graphic>
      </p:graphicFrame>
    </p:spTree>
    <p:extLst>
      <p:ext uri="{BB962C8B-B14F-4D97-AF65-F5344CB8AC3E}">
        <p14:creationId xmlns:p14="http://schemas.microsoft.com/office/powerpoint/2010/main" val="3980656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3"/>
          <p:cNvSpPr txBox="1">
            <a:spLocks/>
          </p:cNvSpPr>
          <p:nvPr/>
        </p:nvSpPr>
        <p:spPr>
          <a:xfrm>
            <a:off x="685800" y="1447800"/>
            <a:ext cx="7772400" cy="54102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4000" b="1" dirty="0" smtClean="0"/>
              <a:t>PUBLISHING IN THE ARCHIVES</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1970110"/>
              </p:ext>
            </p:extLst>
          </p:nvPr>
        </p:nvGraphicFramePr>
        <p:xfrm>
          <a:off x="304800" y="2475407"/>
          <a:ext cx="8610600" cy="2629993"/>
        </p:xfrm>
        <a:graphic>
          <a:graphicData uri="http://schemas.openxmlformats.org/drawingml/2006/table">
            <a:tbl>
              <a:tblPr firstRow="1" bandRow="1">
                <a:tableStyleId>{0505E3EF-67EA-436B-97B2-0124C06EBD24}</a:tableStyleId>
              </a:tblPr>
              <a:tblGrid>
                <a:gridCol w="2870200"/>
                <a:gridCol w="2870200"/>
                <a:gridCol w="2870200"/>
              </a:tblGrid>
              <a:tr h="1125043">
                <a:tc>
                  <a:txBody>
                    <a:bodyPr/>
                    <a:lstStyle/>
                    <a:p>
                      <a:pPr algn="ctr" rtl="0" fontAlgn="t">
                        <a:spcBef>
                          <a:spcPts val="0"/>
                        </a:spcBef>
                        <a:spcAft>
                          <a:spcPts val="0"/>
                        </a:spcAft>
                      </a:pPr>
                      <a:r>
                        <a:rPr lang="en-US" b="0" i="0" u="none" strike="noStrike" dirty="0">
                          <a:solidFill>
                            <a:srgbClr val="000000"/>
                          </a:solidFill>
                          <a:effectLst/>
                          <a:latin typeface="Arial"/>
                        </a:rPr>
                        <a:t>Digital Encyclopedia</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University of Michigan Medical </a:t>
                      </a:r>
                      <a:r>
                        <a:rPr lang="en-US" b="0" i="0" u="none" strike="noStrike" dirty="0" smtClean="0">
                          <a:solidFill>
                            <a:srgbClr val="000000"/>
                          </a:solidFill>
                          <a:effectLst/>
                          <a:latin typeface="Arial"/>
                        </a:rPr>
                        <a:t>School</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American Influenza Epidemic of 1918: A Digital Encyclopedia (AIE</a:t>
                      </a:r>
                      <a:r>
                        <a:rPr lang="en-US" b="0" i="0" u="none" strike="noStrike" dirty="0" smtClean="0">
                          <a:solidFill>
                            <a:srgbClr val="000000"/>
                          </a:solidFill>
                          <a:effectLst/>
                          <a:latin typeface="Arial"/>
                        </a:rPr>
                        <a:t>)</a:t>
                      </a:r>
                      <a:endParaRPr lang="en-US" dirty="0">
                        <a:effectLst/>
                      </a:endParaRPr>
                    </a:p>
                  </a:txBody>
                  <a:tcPr marL="66675" marR="66675" marT="66675" marB="66675" anchor="ctr"/>
                </a:tc>
              </a:tr>
              <a:tr h="1212831">
                <a:tc>
                  <a:txBody>
                    <a:bodyPr/>
                    <a:lstStyle/>
                    <a:p>
                      <a:pPr algn="ctr" rtl="0" fontAlgn="t">
                        <a:spcBef>
                          <a:spcPts val="0"/>
                        </a:spcBef>
                        <a:spcAft>
                          <a:spcPts val="0"/>
                        </a:spcAft>
                      </a:pPr>
                      <a:r>
                        <a:rPr lang="en-US" b="0" i="0" u="none" strike="noStrike" dirty="0">
                          <a:solidFill>
                            <a:srgbClr val="000000"/>
                          </a:solidFill>
                          <a:effectLst/>
                          <a:latin typeface="Arial"/>
                        </a:rPr>
                        <a:t>Selection &amp; </a:t>
                      </a:r>
                      <a:r>
                        <a:rPr lang="en-US" b="0" i="0" u="none" strike="noStrike" dirty="0" smtClean="0">
                          <a:solidFill>
                            <a:srgbClr val="000000"/>
                          </a:solidFill>
                          <a:effectLst/>
                          <a:latin typeface="Arial"/>
                        </a:rPr>
                        <a:t>Publication </a:t>
                      </a:r>
                      <a:r>
                        <a:rPr lang="en-US" b="0" i="0" u="none" strike="noStrike" dirty="0">
                          <a:solidFill>
                            <a:srgbClr val="000000"/>
                          </a:solidFill>
                          <a:effectLst/>
                          <a:latin typeface="Arial"/>
                        </a:rPr>
                        <a:t>of </a:t>
                      </a:r>
                      <a:r>
                        <a:rPr lang="en-US" b="0" i="0" u="none" strike="noStrike" dirty="0" smtClean="0">
                          <a:solidFill>
                            <a:srgbClr val="000000"/>
                          </a:solidFill>
                          <a:effectLst/>
                          <a:latin typeface="Arial"/>
                        </a:rPr>
                        <a:t>Audio Archives</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Erie Community College</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Digitizing an Oral History from Analog Audio Cassettes and Typewritten Documents:</a:t>
                      </a:r>
                      <a:endParaRPr lang="en-US" dirty="0">
                        <a:effectLst/>
                      </a:endParaRPr>
                    </a:p>
                    <a:p>
                      <a:pPr algn="ctr" rtl="0" fontAlgn="t">
                        <a:spcBef>
                          <a:spcPts val="0"/>
                        </a:spcBef>
                        <a:spcAft>
                          <a:spcPts val="0"/>
                        </a:spcAft>
                      </a:pPr>
                      <a:r>
                        <a:rPr lang="en-US" b="0" i="0" u="none" strike="noStrike" dirty="0">
                          <a:solidFill>
                            <a:srgbClr val="000000"/>
                          </a:solidFill>
                          <a:effectLst/>
                          <a:latin typeface="Arial"/>
                        </a:rPr>
                        <a:t>A Case Study</a:t>
                      </a:r>
                      <a:endParaRPr lang="en-US" dirty="0">
                        <a:effectLst/>
                      </a:endParaRPr>
                    </a:p>
                  </a:txBody>
                  <a:tcPr marL="66675" marR="66675" marT="66675" marB="66675" anchor="ctr"/>
                </a:tc>
              </a:tr>
            </a:tbl>
          </a:graphicData>
        </a:graphic>
      </p:graphicFrame>
    </p:spTree>
    <p:extLst>
      <p:ext uri="{BB962C8B-B14F-4D97-AF65-F5344CB8AC3E}">
        <p14:creationId xmlns:p14="http://schemas.microsoft.com/office/powerpoint/2010/main" val="3475489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3"/>
          <p:cNvSpPr txBox="1">
            <a:spLocks/>
          </p:cNvSpPr>
          <p:nvPr/>
        </p:nvSpPr>
        <p:spPr>
          <a:xfrm>
            <a:off x="685800" y="1447800"/>
            <a:ext cx="7772400" cy="54102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4000" b="1" dirty="0" smtClean="0"/>
              <a:t>CAMPUS COLLABORATION</a:t>
            </a:r>
            <a:endParaRPr lang="en-US" sz="4000" b="1" dirty="0"/>
          </a:p>
        </p:txBody>
      </p:sp>
      <p:sp>
        <p:nvSpPr>
          <p:cNvPr id="10" name="Text Placeholder 4"/>
          <p:cNvSpPr txBox="1">
            <a:spLocks/>
          </p:cNvSpPr>
          <p:nvPr/>
        </p:nvSpPr>
        <p:spPr>
          <a:xfrm>
            <a:off x="533400" y="152400"/>
            <a:ext cx="7772400" cy="1500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600" dirty="0">
              <a:solidFill>
                <a:schemeClr val="bg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2272620"/>
              </p:ext>
            </p:extLst>
          </p:nvPr>
        </p:nvGraphicFramePr>
        <p:xfrm>
          <a:off x="304800" y="2362200"/>
          <a:ext cx="8610600" cy="3264867"/>
        </p:xfrm>
        <a:graphic>
          <a:graphicData uri="http://schemas.openxmlformats.org/drawingml/2006/table">
            <a:tbl>
              <a:tblPr firstRow="1" bandRow="1">
                <a:tableStyleId>{0505E3EF-67EA-436B-97B2-0124C06EBD24}</a:tableStyleId>
              </a:tblPr>
              <a:tblGrid>
                <a:gridCol w="2870200"/>
                <a:gridCol w="2870200"/>
                <a:gridCol w="2870200"/>
              </a:tblGrid>
              <a:tr h="1125043">
                <a:tc>
                  <a:txBody>
                    <a:bodyPr/>
                    <a:lstStyle/>
                    <a:p>
                      <a:pPr algn="ctr" rtl="0" fontAlgn="t">
                        <a:spcBef>
                          <a:spcPts val="0"/>
                        </a:spcBef>
                        <a:spcAft>
                          <a:spcPts val="0"/>
                        </a:spcAft>
                      </a:pPr>
                      <a:r>
                        <a:rPr lang="en-US" b="0" i="0" u="none" strike="noStrike" dirty="0">
                          <a:solidFill>
                            <a:srgbClr val="000000"/>
                          </a:solidFill>
                          <a:effectLst/>
                          <a:latin typeface="Arial"/>
                        </a:rPr>
                        <a:t>Relationship </a:t>
                      </a:r>
                      <a:r>
                        <a:rPr lang="en-US" b="0" i="0" u="none" strike="noStrike" dirty="0" smtClean="0">
                          <a:solidFill>
                            <a:srgbClr val="000000"/>
                          </a:solidFill>
                          <a:effectLst/>
                          <a:latin typeface="Arial"/>
                        </a:rPr>
                        <a:t>Building</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Eastern Kentucky University</a:t>
                      </a:r>
                      <a:endParaRPr lang="en-US"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Hosting Open Access </a:t>
                      </a:r>
                      <a:r>
                        <a:rPr lang="en-US" sz="1600" b="0" i="0" u="none" strike="noStrike" dirty="0" err="1">
                          <a:solidFill>
                            <a:srgbClr val="000000"/>
                          </a:solidFill>
                          <a:effectLst/>
                          <a:latin typeface="Arial"/>
                        </a:rPr>
                        <a:t>eJournals</a:t>
                      </a:r>
                      <a:r>
                        <a:rPr lang="en-US" sz="1600" b="0" i="0" u="none" strike="noStrike" dirty="0">
                          <a:solidFill>
                            <a:srgbClr val="000000"/>
                          </a:solidFill>
                          <a:effectLst/>
                          <a:latin typeface="Arial"/>
                        </a:rPr>
                        <a:t>: Challenges, Opportunities, and Rewards</a:t>
                      </a:r>
                      <a:endParaRPr lang="en-US" sz="1600" dirty="0">
                        <a:effectLst/>
                      </a:endParaRPr>
                    </a:p>
                  </a:txBody>
                  <a:tcPr marL="66675" marR="66675" marT="66675" marB="66675" anchor="ctr"/>
                </a:tc>
              </a:tr>
              <a:tr h="1212831">
                <a:tc>
                  <a:txBody>
                    <a:bodyPr/>
                    <a:lstStyle/>
                    <a:p>
                      <a:pPr algn="ctr" rtl="0" fontAlgn="t">
                        <a:spcBef>
                          <a:spcPts val="0"/>
                        </a:spcBef>
                        <a:spcAft>
                          <a:spcPts val="0"/>
                        </a:spcAft>
                      </a:pPr>
                      <a:r>
                        <a:rPr lang="en-US" b="0" i="0" u="none" strike="noStrike" dirty="0">
                          <a:solidFill>
                            <a:srgbClr val="000000"/>
                          </a:solidFill>
                          <a:effectLst/>
                          <a:latin typeface="Arial"/>
                        </a:rPr>
                        <a:t>Faculty </a:t>
                      </a:r>
                      <a:r>
                        <a:rPr lang="en-US" b="0" i="0" u="none" strike="noStrike" dirty="0" smtClean="0">
                          <a:solidFill>
                            <a:srgbClr val="000000"/>
                          </a:solidFill>
                          <a:effectLst/>
                          <a:latin typeface="Arial"/>
                        </a:rPr>
                        <a:t>Collaboration</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err="1">
                          <a:solidFill>
                            <a:srgbClr val="000000"/>
                          </a:solidFill>
                          <a:effectLst/>
                          <a:latin typeface="Arial"/>
                        </a:rPr>
                        <a:t>Capella</a:t>
                      </a:r>
                      <a:r>
                        <a:rPr lang="en-US" b="0" i="0" u="none" strike="noStrike" dirty="0">
                          <a:solidFill>
                            <a:srgbClr val="000000"/>
                          </a:solidFill>
                          <a:effectLst/>
                          <a:latin typeface="Arial"/>
                        </a:rPr>
                        <a:t> University</a:t>
                      </a:r>
                      <a:endParaRPr lang="en-US"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Creating Digital Library Content for Integrated Course </a:t>
                      </a:r>
                      <a:r>
                        <a:rPr lang="en-US" sz="1600" b="0" i="0" u="none" strike="noStrike" dirty="0" smtClean="0">
                          <a:solidFill>
                            <a:srgbClr val="000000"/>
                          </a:solidFill>
                          <a:effectLst/>
                          <a:latin typeface="Arial"/>
                        </a:rPr>
                        <a:t>Development</a:t>
                      </a:r>
                      <a:endParaRPr lang="en-US" sz="1600" dirty="0">
                        <a:effectLst/>
                      </a:endParaRPr>
                    </a:p>
                  </a:txBody>
                  <a:tcPr marL="66675" marR="66675" marT="66675" marB="66675" anchor="ctr"/>
                </a:tc>
              </a:tr>
              <a:tr h="926993">
                <a:tc>
                  <a:txBody>
                    <a:bodyPr/>
                    <a:lstStyle/>
                    <a:p>
                      <a:pPr algn="ctr" rtl="0" fontAlgn="t">
                        <a:spcBef>
                          <a:spcPts val="0"/>
                        </a:spcBef>
                        <a:spcAft>
                          <a:spcPts val="0"/>
                        </a:spcAft>
                      </a:pPr>
                      <a:r>
                        <a:rPr lang="en-US" b="0" i="0" u="none" strike="noStrike" dirty="0">
                          <a:solidFill>
                            <a:srgbClr val="000000"/>
                          </a:solidFill>
                          <a:effectLst/>
                          <a:latin typeface="Arial"/>
                        </a:rPr>
                        <a:t>Communication</a:t>
                      </a:r>
                      <a:endParaRPr lang="en-US" dirty="0">
                        <a:effectLst/>
                      </a:endParaRPr>
                    </a:p>
                  </a:txBody>
                  <a:tcPr marL="66675" marR="66675" marT="66675" marB="66675" anchor="ctr"/>
                </a:tc>
                <a:tc>
                  <a:txBody>
                    <a:bodyPr/>
                    <a:lstStyle/>
                    <a:p>
                      <a:pPr algn="ctr" rtl="0" fontAlgn="t">
                        <a:spcBef>
                          <a:spcPts val="0"/>
                        </a:spcBef>
                        <a:spcAft>
                          <a:spcPts val="0"/>
                        </a:spcAft>
                      </a:pPr>
                      <a:r>
                        <a:rPr lang="en-US" b="0" i="0" u="none" strike="noStrike" dirty="0">
                          <a:solidFill>
                            <a:srgbClr val="000000"/>
                          </a:solidFill>
                          <a:effectLst/>
                          <a:latin typeface="Arial"/>
                        </a:rPr>
                        <a:t>SUNY Maritime College</a:t>
                      </a:r>
                      <a:endParaRPr lang="en-US"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From Ship to Shore: A Case Study of Blogging at the Stephen B. Luce Library</a:t>
                      </a:r>
                      <a:endParaRPr lang="en-US" sz="1600" dirty="0">
                        <a:effectLst/>
                      </a:endParaRPr>
                    </a:p>
                  </a:txBody>
                  <a:tcPr marL="66675" marR="66675" marT="66675" marB="66675" anchor="ctr"/>
                </a:tc>
              </a:tr>
            </a:tbl>
          </a:graphicData>
        </a:graphic>
      </p:graphicFrame>
    </p:spTree>
    <p:extLst>
      <p:ext uri="{BB962C8B-B14F-4D97-AF65-F5344CB8AC3E}">
        <p14:creationId xmlns:p14="http://schemas.microsoft.com/office/powerpoint/2010/main" val="261933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3"/>
          <p:cNvSpPr txBox="1">
            <a:spLocks/>
          </p:cNvSpPr>
          <p:nvPr/>
        </p:nvSpPr>
        <p:spPr>
          <a:xfrm>
            <a:off x="685800" y="1447800"/>
            <a:ext cx="7772400" cy="5410200"/>
          </a:xfrm>
          <a:prstGeom prst="rect">
            <a:avLst/>
          </a:prstGeom>
        </p:spPr>
        <p:style>
          <a:lnRef idx="3">
            <a:schemeClr val="lt1"/>
          </a:lnRef>
          <a:fillRef idx="1">
            <a:schemeClr val="accent3"/>
          </a:fillRef>
          <a:effectRef idx="1">
            <a:schemeClr val="accent3"/>
          </a:effectRef>
          <a:fontRef idx="minor">
            <a:schemeClr val="lt1"/>
          </a:fontRef>
        </p:style>
        <p:txBody>
          <a:bodyPr vert="horz" lIns="91440" tIns="45720" rIns="91440" bIns="45720" rtlCol="0" anchor="t">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US" sz="4000" b="1" dirty="0" smtClean="0"/>
              <a:t>CONSORTIA &amp; INTER- ORGANIZATIONAL COOPERATION</a:t>
            </a:r>
            <a:endParaRPr lang="en-US" sz="4000" b="1" dirty="0"/>
          </a:p>
        </p:txBody>
      </p:sp>
      <p:sp>
        <p:nvSpPr>
          <p:cNvPr id="10" name="Text Placeholder 4"/>
          <p:cNvSpPr txBox="1">
            <a:spLocks/>
          </p:cNvSpPr>
          <p:nvPr/>
        </p:nvSpPr>
        <p:spPr>
          <a:xfrm>
            <a:off x="533400" y="152400"/>
            <a:ext cx="7772400" cy="15001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600" dirty="0">
              <a:solidFill>
                <a:schemeClr val="bg1">
                  <a:lumMod val="50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76904"/>
              </p:ext>
            </p:extLst>
          </p:nvPr>
        </p:nvGraphicFramePr>
        <p:xfrm>
          <a:off x="304800" y="2819400"/>
          <a:ext cx="8610600" cy="3446584"/>
        </p:xfrm>
        <a:graphic>
          <a:graphicData uri="http://schemas.openxmlformats.org/drawingml/2006/table">
            <a:tbl>
              <a:tblPr firstRow="1" bandRow="1">
                <a:tableStyleId>{0505E3EF-67EA-436B-97B2-0124C06EBD24}</a:tableStyleId>
              </a:tblPr>
              <a:tblGrid>
                <a:gridCol w="2870200"/>
                <a:gridCol w="2870200"/>
                <a:gridCol w="2870200"/>
              </a:tblGrid>
              <a:tr h="1125043">
                <a:tc>
                  <a:txBody>
                    <a:bodyPr/>
                    <a:lstStyle/>
                    <a:p>
                      <a:pPr algn="ctr" rtl="0" fontAlgn="t">
                        <a:spcBef>
                          <a:spcPts val="0"/>
                        </a:spcBef>
                        <a:spcAft>
                          <a:spcPts val="0"/>
                        </a:spcAft>
                      </a:pPr>
                      <a:r>
                        <a:rPr lang="en-US" b="0" i="0" u="none" strike="noStrike" dirty="0">
                          <a:solidFill>
                            <a:srgbClr val="000000"/>
                          </a:solidFill>
                          <a:effectLst/>
                          <a:latin typeface="Arial"/>
                        </a:rPr>
                        <a:t>Cooperative Approach</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University of Florida and Florida International University</a:t>
                      </a:r>
                      <a:endParaRPr lang="en-US" sz="1800"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Scholarly Publishing in the Digital Library of the Caribbean (</a:t>
                      </a:r>
                      <a:r>
                        <a:rPr lang="en-US" sz="1600" b="0" i="0" u="none" strike="noStrike" dirty="0" err="1">
                          <a:solidFill>
                            <a:srgbClr val="000000"/>
                          </a:solidFill>
                          <a:effectLst/>
                          <a:latin typeface="Arial"/>
                        </a:rPr>
                        <a:t>dLOC</a:t>
                      </a:r>
                      <a:r>
                        <a:rPr lang="en-US" sz="1600" b="0" i="0" u="none" strike="noStrike" dirty="0" smtClean="0">
                          <a:solidFill>
                            <a:srgbClr val="000000"/>
                          </a:solidFill>
                          <a:effectLst/>
                          <a:latin typeface="Arial"/>
                        </a:rPr>
                        <a:t>)</a:t>
                      </a:r>
                      <a:endParaRPr lang="en-US" sz="1600" dirty="0">
                        <a:effectLst/>
                      </a:endParaRPr>
                    </a:p>
                  </a:txBody>
                  <a:tcPr marL="66675" marR="66675" marT="66675" marB="66675" anchor="ctr"/>
                </a:tc>
              </a:tr>
              <a:tr h="1212831">
                <a:tc>
                  <a:txBody>
                    <a:bodyPr/>
                    <a:lstStyle/>
                    <a:p>
                      <a:pPr algn="ctr" rtl="0" fontAlgn="t">
                        <a:spcBef>
                          <a:spcPts val="0"/>
                        </a:spcBef>
                        <a:spcAft>
                          <a:spcPts val="0"/>
                        </a:spcAft>
                      </a:pPr>
                      <a:r>
                        <a:rPr lang="en-US" b="0" i="0" u="none" strike="noStrike">
                          <a:solidFill>
                            <a:srgbClr val="000000"/>
                          </a:solidFill>
                          <a:effectLst/>
                          <a:latin typeface="Arial"/>
                        </a:rPr>
                        <a:t>Formal Consortia</a:t>
                      </a:r>
                      <a:endParaRPr lang="en-US">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Library Publishing Coalition</a:t>
                      </a:r>
                      <a:endParaRPr lang="en-US" sz="1800" dirty="0">
                        <a:effectLst/>
                      </a:endParaRPr>
                    </a:p>
                  </a:txBody>
                  <a:tcPr marL="66675" marR="66675" marT="66675" marB="66675" anchor="ctr"/>
                </a:tc>
                <a:tc>
                  <a:txBody>
                    <a:bodyPr/>
                    <a:lstStyle/>
                    <a:p>
                      <a:pPr algn="ctr" rtl="0" fontAlgn="t">
                        <a:spcBef>
                          <a:spcPts val="0"/>
                        </a:spcBef>
                        <a:spcAft>
                          <a:spcPts val="0"/>
                        </a:spcAft>
                      </a:pPr>
                      <a:r>
                        <a:rPr lang="en-US" sz="1600" b="0" i="0" u="none" strike="noStrike">
                          <a:solidFill>
                            <a:srgbClr val="000000"/>
                          </a:solidFill>
                          <a:effectLst/>
                          <a:latin typeface="Arial"/>
                        </a:rPr>
                        <a:t>Library Publishing Coalition: Building a Community-Driven Organization to Advance</a:t>
                      </a:r>
                      <a:endParaRPr lang="en-US" sz="1600">
                        <a:effectLst/>
                      </a:endParaRPr>
                    </a:p>
                    <a:p>
                      <a:pPr algn="ctr" rtl="0" fontAlgn="t">
                        <a:spcBef>
                          <a:spcPts val="0"/>
                        </a:spcBef>
                        <a:spcAft>
                          <a:spcPts val="0"/>
                        </a:spcAft>
                      </a:pPr>
                      <a:r>
                        <a:rPr lang="en-US" sz="1600" b="0" i="0" u="none" strike="noStrike">
                          <a:solidFill>
                            <a:srgbClr val="000000"/>
                          </a:solidFill>
                          <a:effectLst/>
                          <a:latin typeface="Arial"/>
                        </a:rPr>
                        <a:t>Library Publishing</a:t>
                      </a:r>
                      <a:endParaRPr lang="en-US" sz="1600">
                        <a:effectLst/>
                      </a:endParaRPr>
                    </a:p>
                  </a:txBody>
                  <a:tcPr marL="66675" marR="66675" marT="66675" marB="66675" anchor="ctr"/>
                </a:tc>
              </a:tr>
              <a:tr h="926993">
                <a:tc>
                  <a:txBody>
                    <a:bodyPr/>
                    <a:lstStyle/>
                    <a:p>
                      <a:pPr algn="ctr" rtl="0" fontAlgn="t">
                        <a:spcBef>
                          <a:spcPts val="0"/>
                        </a:spcBef>
                        <a:spcAft>
                          <a:spcPts val="0"/>
                        </a:spcAft>
                      </a:pPr>
                      <a:r>
                        <a:rPr lang="en-US" b="0" i="0" u="none" strike="noStrike" dirty="0">
                          <a:solidFill>
                            <a:srgbClr val="000000"/>
                          </a:solidFill>
                          <a:effectLst/>
                          <a:latin typeface="Arial"/>
                        </a:rPr>
                        <a:t>Cooperatively </a:t>
                      </a:r>
                      <a:r>
                        <a:rPr lang="en-US" b="0" i="0" u="none" strike="noStrike" dirty="0" smtClean="0">
                          <a:solidFill>
                            <a:srgbClr val="000000"/>
                          </a:solidFill>
                          <a:effectLst/>
                          <a:latin typeface="Arial"/>
                        </a:rPr>
                        <a:t>Developed Workflow </a:t>
                      </a:r>
                      <a:r>
                        <a:rPr lang="en-US" b="0" i="0" u="none" strike="noStrike" dirty="0">
                          <a:solidFill>
                            <a:srgbClr val="000000"/>
                          </a:solidFill>
                          <a:effectLst/>
                          <a:latin typeface="Arial"/>
                        </a:rPr>
                        <a:t>&amp; </a:t>
                      </a:r>
                      <a:r>
                        <a:rPr lang="en-US" b="0" i="0" u="none" strike="noStrike" dirty="0" smtClean="0">
                          <a:solidFill>
                            <a:srgbClr val="000000"/>
                          </a:solidFill>
                          <a:effectLst/>
                          <a:latin typeface="Arial"/>
                        </a:rPr>
                        <a:t>Infrastructure</a:t>
                      </a:r>
                      <a:endParaRPr lang="en-US" dirty="0">
                        <a:effectLst/>
                      </a:endParaRPr>
                    </a:p>
                  </a:txBody>
                  <a:tcPr marL="66675" marR="66675" marT="66675" marB="66675" anchor="ctr"/>
                </a:tc>
                <a:tc>
                  <a:txBody>
                    <a:bodyPr/>
                    <a:lstStyle/>
                    <a:p>
                      <a:pPr algn="ctr" rtl="0" fontAlgn="t">
                        <a:spcBef>
                          <a:spcPts val="0"/>
                        </a:spcBef>
                        <a:spcAft>
                          <a:spcPts val="0"/>
                        </a:spcAft>
                      </a:pPr>
                      <a:r>
                        <a:rPr lang="en-US" sz="1800" b="0" i="0" u="none" strike="noStrike" dirty="0">
                          <a:solidFill>
                            <a:srgbClr val="000000"/>
                          </a:solidFill>
                          <a:effectLst/>
                          <a:latin typeface="Arial"/>
                        </a:rPr>
                        <a:t>Simon Fraser University</a:t>
                      </a:r>
                      <a:endParaRPr lang="en-US" sz="1800" dirty="0">
                        <a:effectLst/>
                      </a:endParaRPr>
                    </a:p>
                  </a:txBody>
                  <a:tcPr marL="66675" marR="66675" marT="66675" marB="66675" anchor="ctr"/>
                </a:tc>
                <a:tc>
                  <a:txBody>
                    <a:bodyPr/>
                    <a:lstStyle/>
                    <a:p>
                      <a:pPr algn="ctr" rtl="0" fontAlgn="t">
                        <a:spcBef>
                          <a:spcPts val="0"/>
                        </a:spcBef>
                        <a:spcAft>
                          <a:spcPts val="0"/>
                        </a:spcAft>
                      </a:pPr>
                      <a:r>
                        <a:rPr lang="en-US" sz="1600" b="0" i="0" u="none" strike="noStrike" dirty="0">
                          <a:solidFill>
                            <a:srgbClr val="000000"/>
                          </a:solidFill>
                          <a:effectLst/>
                          <a:latin typeface="Arial"/>
                        </a:rPr>
                        <a:t>The Public Knowledge Project: Open Source </a:t>
                      </a:r>
                      <a:r>
                        <a:rPr lang="en-US" sz="1600" b="0" i="0" u="none" strike="noStrike" dirty="0" err="1">
                          <a:solidFill>
                            <a:srgbClr val="000000"/>
                          </a:solidFill>
                          <a:effectLst/>
                          <a:latin typeface="Arial"/>
                        </a:rPr>
                        <a:t>ePublishing</a:t>
                      </a:r>
                      <a:r>
                        <a:rPr lang="en-US" sz="1600" b="0" i="0" u="none" strike="noStrike" dirty="0">
                          <a:solidFill>
                            <a:srgbClr val="000000"/>
                          </a:solidFill>
                          <a:effectLst/>
                          <a:latin typeface="Arial"/>
                        </a:rPr>
                        <a:t> Services for your Library</a:t>
                      </a:r>
                      <a:endParaRPr lang="en-US" sz="1600" dirty="0">
                        <a:effectLst/>
                      </a:endParaRPr>
                    </a:p>
                  </a:txBody>
                  <a:tcPr marL="66675" marR="66675" marT="66675" marB="66675" anchor="ctr"/>
                </a:tc>
              </a:tr>
            </a:tbl>
          </a:graphicData>
        </a:graphic>
      </p:graphicFrame>
    </p:spTree>
    <p:extLst>
      <p:ext uri="{BB962C8B-B14F-4D97-AF65-F5344CB8AC3E}">
        <p14:creationId xmlns:p14="http://schemas.microsoft.com/office/powerpoint/2010/main" val="494824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1219200"/>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n-US" sz="4000" smtClean="0">
                <a:latin typeface="+mj-lt"/>
              </a:rPr>
              <a:t>Key elements in successful library publishing programs…</a:t>
            </a:r>
            <a:endParaRPr lang="en-US" sz="4000">
              <a:latin typeface="+mj-lt"/>
            </a:endParaRPr>
          </a:p>
        </p:txBody>
      </p:sp>
      <p:sp>
        <p:nvSpPr>
          <p:cNvPr id="3" name="Text Placeholder 2"/>
          <p:cNvSpPr>
            <a:spLocks noGrp="1"/>
          </p:cNvSpPr>
          <p:nvPr>
            <p:ph type="body" idx="1"/>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smtClean="0"/>
              <a:t>Public Libraries	</a:t>
            </a:r>
            <a:endParaRPr lang="en-US"/>
          </a:p>
        </p:txBody>
      </p:sp>
      <p:sp>
        <p:nvSpPr>
          <p:cNvPr id="4" name="Content Placeholder 3"/>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normAutofit/>
          </a:bodyPr>
          <a:lstStyle/>
          <a:p>
            <a:r>
              <a:rPr lang="en-US" sz="2800"/>
              <a:t>B</a:t>
            </a:r>
            <a:r>
              <a:rPr lang="en-US" sz="2800" smtClean="0"/>
              <a:t>randing &amp; marketing of services</a:t>
            </a:r>
          </a:p>
          <a:p>
            <a:r>
              <a:rPr lang="en-US" sz="2800" smtClean="0"/>
              <a:t>Understanding their authors (developing integral author services)</a:t>
            </a:r>
          </a:p>
          <a:p>
            <a:r>
              <a:rPr lang="en-US" sz="2800" smtClean="0"/>
              <a:t>Development of community partnerships</a:t>
            </a:r>
            <a:endParaRPr lang="en-US" sz="2800"/>
          </a:p>
        </p:txBody>
      </p:sp>
      <p:sp>
        <p:nvSpPr>
          <p:cNvPr id="5" name="Text Placeholder 4"/>
          <p:cNvSpPr>
            <a:spLocks noGrp="1"/>
          </p:cNvSpPr>
          <p:nvPr>
            <p:ph type="body" sz="quarter" idx="3"/>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US" smtClean="0"/>
              <a:t>Academic Libraries</a:t>
            </a:r>
            <a:endParaRPr lang="en-US"/>
          </a:p>
        </p:txBody>
      </p:sp>
      <p:sp>
        <p:nvSpPr>
          <p:cNvPr id="6" name="Content Placeholder 5"/>
          <p:cNvSpPr>
            <a:spLocks noGrp="1"/>
          </p:cNvSpPr>
          <p:nvPr>
            <p:ph sz="quarter" idx="4"/>
          </p:nvPr>
        </p:nvSpPr>
        <p:spPr/>
        <p:style>
          <a:lnRef idx="2">
            <a:schemeClr val="accent4"/>
          </a:lnRef>
          <a:fillRef idx="1">
            <a:schemeClr val="lt1"/>
          </a:fillRef>
          <a:effectRef idx="0">
            <a:schemeClr val="accent4"/>
          </a:effectRef>
          <a:fontRef idx="minor">
            <a:schemeClr val="dk1"/>
          </a:fontRef>
        </p:style>
        <p:txBody>
          <a:bodyPr>
            <a:normAutofit/>
          </a:bodyPr>
          <a:lstStyle/>
          <a:p>
            <a:r>
              <a:rPr lang="en-US" sz="2800" smtClean="0"/>
              <a:t>Assessment</a:t>
            </a:r>
          </a:p>
          <a:p>
            <a:r>
              <a:rPr lang="en-US" sz="2800" smtClean="0"/>
              <a:t>Infrastructure for new and ongoing publications</a:t>
            </a:r>
          </a:p>
          <a:p>
            <a:r>
              <a:rPr lang="en-US" sz="2800" smtClean="0"/>
              <a:t>MOUs and service-level agreements</a:t>
            </a:r>
          </a:p>
          <a:p>
            <a:r>
              <a:rPr lang="en-US" sz="2800" smtClean="0"/>
              <a:t>Established timelines</a:t>
            </a:r>
            <a:endParaRPr lang="en-US" sz="2800"/>
          </a:p>
        </p:txBody>
      </p:sp>
    </p:spTree>
    <p:extLst>
      <p:ext uri="{BB962C8B-B14F-4D97-AF65-F5344CB8AC3E}">
        <p14:creationId xmlns:p14="http://schemas.microsoft.com/office/powerpoint/2010/main" val="245423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 y="298238"/>
            <a:ext cx="5486400" cy="649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9246"/>
            <a:ext cx="4790930" cy="6745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ine Callout 1 5"/>
          <p:cNvSpPr/>
          <p:nvPr/>
        </p:nvSpPr>
        <p:spPr>
          <a:xfrm>
            <a:off x="381000" y="3604820"/>
            <a:ext cx="3733800" cy="2316480"/>
          </a:xfrm>
          <a:prstGeom prst="borderCallout1">
            <a:avLst>
              <a:gd name="adj1" fmla="val 6908"/>
              <a:gd name="adj2" fmla="val -833"/>
              <a:gd name="adj3" fmla="val -85353"/>
              <a:gd name="adj4" fmla="val 11808"/>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2800" b="1" smtClean="0">
                <a:solidFill>
                  <a:schemeClr val="bg1"/>
                </a:solidFill>
                <a:cs typeface="Aharoni" pitchFamily="2" charset="-79"/>
              </a:rPr>
              <a:t>RECOMMENDATION #3: “</a:t>
            </a:r>
            <a:r>
              <a:rPr lang="en-US" sz="2800" b="1" i="1" smtClean="0">
                <a:solidFill>
                  <a:schemeClr val="bg1"/>
                </a:solidFill>
                <a:cs typeface="Aharoni" pitchFamily="2" charset="-79"/>
              </a:rPr>
              <a:t>formalize skills &amp; training in publishing</a:t>
            </a:r>
            <a:r>
              <a:rPr lang="en-US" sz="2800" b="1" smtClean="0">
                <a:solidFill>
                  <a:schemeClr val="bg1"/>
                </a:solidFill>
                <a:cs typeface="Aharoni" pitchFamily="2" charset="-79"/>
              </a:rPr>
              <a:t>”</a:t>
            </a:r>
            <a:endParaRPr lang="en-US" sz="2800" b="1">
              <a:solidFill>
                <a:schemeClr val="bg1"/>
              </a:solidFill>
              <a:cs typeface="Aharoni" pitchFamily="2" charset="-79"/>
            </a:endParaRPr>
          </a:p>
        </p:txBody>
      </p:sp>
    </p:spTree>
    <p:extLst>
      <p:ext uri="{BB962C8B-B14F-4D97-AF65-F5344CB8AC3E}">
        <p14:creationId xmlns:p14="http://schemas.microsoft.com/office/powerpoint/2010/main" val="1626503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smtClean="0"/>
              <a:t>Marketing Plan for LPT</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sz="3600" b="1" smtClean="0"/>
              <a:t>Advertise</a:t>
            </a:r>
          </a:p>
          <a:p>
            <a:r>
              <a:rPr lang="en-US" sz="3600" b="1" smtClean="0"/>
              <a:t>Reviewers’ copies</a:t>
            </a:r>
          </a:p>
          <a:p>
            <a:r>
              <a:rPr lang="en-US" sz="3600" b="1" smtClean="0"/>
              <a:t>Press release</a:t>
            </a:r>
          </a:p>
          <a:p>
            <a:r>
              <a:rPr lang="en-US" sz="3600" b="1" smtClean="0"/>
              <a:t>Amazon sales channel (POD)</a:t>
            </a:r>
          </a:p>
          <a:p>
            <a:r>
              <a:rPr lang="en-US" sz="3600" b="1" smtClean="0"/>
              <a:t>OMP (free online)</a:t>
            </a:r>
          </a:p>
          <a:p>
            <a:r>
              <a:rPr lang="en-US" sz="3600" b="1" smtClean="0"/>
              <a:t>MARC record </a:t>
            </a:r>
          </a:p>
          <a:p>
            <a:pPr lvl="1"/>
            <a:r>
              <a:rPr lang="en-US" b="1" smtClean="0"/>
              <a:t>distributed via XML on LPT website</a:t>
            </a:r>
          </a:p>
          <a:p>
            <a:pPr lvl="1"/>
            <a:r>
              <a:rPr lang="en-US" b="1" smtClean="0"/>
              <a:t>OCLC record via WorldCat</a:t>
            </a:r>
          </a:p>
          <a:p>
            <a:endParaRPr lang="en-US" b="1" smtClean="0"/>
          </a:p>
          <a:p>
            <a:endParaRPr lang="en-US" sz="3600" b="1" dirty="0" smtClean="0"/>
          </a:p>
          <a:p>
            <a:pPr marL="0" indent="0">
              <a:buNone/>
            </a:pPr>
            <a:endParaRPr lang="en-US" sz="3600" b="1"/>
          </a:p>
          <a:p>
            <a:endParaRPr lang="en-US" dirty="0" smtClean="0"/>
          </a:p>
          <a:p>
            <a:endParaRPr lang="en-US" dirty="0"/>
          </a:p>
        </p:txBody>
      </p:sp>
    </p:spTree>
    <p:extLst>
      <p:ext uri="{BB962C8B-B14F-4D97-AF65-F5344CB8AC3E}">
        <p14:creationId xmlns:p14="http://schemas.microsoft.com/office/powerpoint/2010/main" val="174561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brary Publishing Toolkit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562276"/>
            <a:ext cx="12215691" cy="7420275"/>
          </a:xfrm>
          <a:prstGeom prst="rect">
            <a:avLst/>
          </a:prstGeom>
        </p:spPr>
      </p:pic>
    </p:spTree>
    <p:extLst>
      <p:ext uri="{BB962C8B-B14F-4D97-AF65-F5344CB8AC3E}">
        <p14:creationId xmlns:p14="http://schemas.microsoft.com/office/powerpoint/2010/main" val="2096498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brary Publishing Toolkit: Library Publishing Toolkit, Allison P Brown, Cyril Oberlander, Katherine Pitcher, Patricia Uttaro: 9780989722605: Amazon.com: Books - Google Chro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83813"/>
            <a:ext cx="9372600" cy="9570613"/>
          </a:xfrm>
          <a:prstGeom prst="rect">
            <a:avLst/>
          </a:prstGeom>
        </p:spPr>
      </p:pic>
    </p:spTree>
    <p:extLst>
      <p:ext uri="{BB962C8B-B14F-4D97-AF65-F5344CB8AC3E}">
        <p14:creationId xmlns:p14="http://schemas.microsoft.com/office/powerpoint/2010/main" val="1878721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smtClean="0"/>
              <a:t>Future of library publishing &amp; toolkit</a:t>
            </a:r>
            <a:endParaRPr lang="en-US" dirty="0"/>
          </a:p>
        </p:txBody>
      </p:sp>
      <p:sp>
        <p:nvSpPr>
          <p:cNvPr id="3" name="Content Placeholder 2"/>
          <p:cNvSpPr>
            <a:spLocks noGrp="1"/>
          </p:cNvSpPr>
          <p:nvPr>
            <p:ph idx="1"/>
          </p:nvPr>
        </p:nvSpPr>
        <p:spPr/>
        <p:style>
          <a:lnRef idx="2">
            <a:schemeClr val="accent4"/>
          </a:lnRef>
          <a:fillRef idx="1">
            <a:schemeClr val="lt1"/>
          </a:fillRef>
          <a:effectRef idx="0">
            <a:schemeClr val="accent4"/>
          </a:effectRef>
          <a:fontRef idx="minor">
            <a:schemeClr val="dk1"/>
          </a:fontRef>
        </p:style>
        <p:txBody>
          <a:bodyPr>
            <a:normAutofit fontScale="85000" lnSpcReduction="20000"/>
          </a:bodyPr>
          <a:lstStyle/>
          <a:p>
            <a:endParaRPr lang="en-US" sz="3600" b="1" smtClean="0"/>
          </a:p>
          <a:p>
            <a:r>
              <a:rPr lang="en-US" sz="3600" b="1" smtClean="0"/>
              <a:t>Do you have questions, comments, or stories about publishing or your library’s involvement in publishing?</a:t>
            </a:r>
          </a:p>
          <a:p>
            <a:pPr marL="0" indent="0">
              <a:buNone/>
            </a:pPr>
            <a:endParaRPr lang="en-US" sz="3600" b="1" smtClean="0"/>
          </a:p>
          <a:p>
            <a:r>
              <a:rPr lang="en-US" sz="3600" b="1" smtClean="0"/>
              <a:t>What role would you like your library to play in publishing? </a:t>
            </a:r>
          </a:p>
          <a:p>
            <a:endParaRPr lang="en-US" sz="3600" b="1" dirty="0" smtClean="0"/>
          </a:p>
          <a:p>
            <a:r>
              <a:rPr lang="en-US" sz="3600" b="1" smtClean="0"/>
              <a:t>What </a:t>
            </a:r>
            <a:r>
              <a:rPr lang="en-US" sz="3600" b="1" dirty="0" smtClean="0"/>
              <a:t>kinds of resources, best practices</a:t>
            </a:r>
            <a:r>
              <a:rPr lang="en-US" sz="3600" b="1" smtClean="0"/>
              <a:t>, or documentation </a:t>
            </a:r>
            <a:r>
              <a:rPr lang="en-US" sz="3600" b="1" dirty="0" smtClean="0"/>
              <a:t>do you </a:t>
            </a:r>
            <a:r>
              <a:rPr lang="en-US" sz="3600" b="1" smtClean="0"/>
              <a:t>need?</a:t>
            </a:r>
          </a:p>
          <a:p>
            <a:endParaRPr lang="en-US" sz="3600" b="1" dirty="0" smtClean="0"/>
          </a:p>
          <a:p>
            <a:pPr marL="0" indent="0">
              <a:buNone/>
            </a:pPr>
            <a:endParaRPr lang="en-US" sz="3600" b="1"/>
          </a:p>
          <a:p>
            <a:endParaRPr lang="en-US" dirty="0" smtClean="0"/>
          </a:p>
          <a:p>
            <a:endParaRPr lang="en-US" dirty="0"/>
          </a:p>
        </p:txBody>
      </p:sp>
    </p:spTree>
    <p:extLst>
      <p:ext uri="{BB962C8B-B14F-4D97-AF65-F5344CB8AC3E}">
        <p14:creationId xmlns:p14="http://schemas.microsoft.com/office/powerpoint/2010/main" val="21483121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35" y="0"/>
            <a:ext cx="10317510" cy="5448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5486400"/>
            <a:ext cx="9144000" cy="1371600"/>
          </a:xfrm>
          <a:solidFill>
            <a:schemeClr val="bg2"/>
          </a:solidFill>
          <a:ln>
            <a:solidFill>
              <a:schemeClr val="bg2">
                <a:lumMod val="90000"/>
              </a:schemeClr>
            </a:solidFill>
          </a:ln>
        </p:spPr>
        <p:style>
          <a:lnRef idx="1">
            <a:schemeClr val="accent4"/>
          </a:lnRef>
          <a:fillRef idx="3">
            <a:schemeClr val="accent4"/>
          </a:fillRef>
          <a:effectRef idx="2">
            <a:schemeClr val="accent4"/>
          </a:effectRef>
          <a:fontRef idx="minor">
            <a:schemeClr val="lt1"/>
          </a:fontRef>
        </p:style>
        <p:txBody>
          <a:bodyPr/>
          <a:lstStyle/>
          <a:p>
            <a:r>
              <a:rPr lang="en-US" b="1" smtClean="0">
                <a:solidFill>
                  <a:schemeClr val="tx1">
                    <a:lumMod val="75000"/>
                    <a:lumOff val="25000"/>
                  </a:schemeClr>
                </a:solidFill>
              </a:rPr>
              <a:t>Contact information</a:t>
            </a:r>
            <a:endParaRPr lang="en-US" b="1">
              <a:solidFill>
                <a:schemeClr val="tx1">
                  <a:lumMod val="75000"/>
                  <a:lumOff val="25000"/>
                </a:schemeClr>
              </a:solidFill>
            </a:endParaRPr>
          </a:p>
        </p:txBody>
      </p:sp>
      <p:sp>
        <p:nvSpPr>
          <p:cNvPr id="4" name="Text Placeholder 3"/>
          <p:cNvSpPr>
            <a:spLocks noGrp="1"/>
          </p:cNvSpPr>
          <p:nvPr>
            <p:ph type="body" idx="1"/>
          </p:nvPr>
        </p:nvSpPr>
        <p:spPr>
          <a:xfrm>
            <a:off x="457200" y="2789238"/>
            <a:ext cx="4040188" cy="639762"/>
          </a:xfrm>
        </p:spPr>
        <p:txBody>
          <a:bodyPr>
            <a:normAutofit/>
          </a:bodyPr>
          <a:lstStyle/>
          <a:p>
            <a:r>
              <a:rPr lang="en-US" sz="3200"/>
              <a:t>Allison Brown</a:t>
            </a:r>
          </a:p>
        </p:txBody>
      </p:sp>
      <p:sp>
        <p:nvSpPr>
          <p:cNvPr id="3" name="Content Placeholder 2"/>
          <p:cNvSpPr>
            <a:spLocks noGrp="1"/>
          </p:cNvSpPr>
          <p:nvPr>
            <p:ph sz="half" idx="2"/>
          </p:nvPr>
        </p:nvSpPr>
        <p:spPr>
          <a:xfrm>
            <a:off x="457200" y="3389534"/>
            <a:ext cx="4040188" cy="2096866"/>
          </a:xfrm>
          <a:solidFill>
            <a:schemeClr val="bg2"/>
          </a:solidFill>
          <a:ln>
            <a:solidFill>
              <a:schemeClr val="bg2">
                <a:lumMod val="90000"/>
              </a:schemeClr>
            </a:solidFill>
          </a:ln>
        </p:spPr>
        <p:style>
          <a:lnRef idx="2">
            <a:schemeClr val="accent4"/>
          </a:lnRef>
          <a:fillRef idx="1">
            <a:schemeClr val="lt1"/>
          </a:fillRef>
          <a:effectRef idx="0">
            <a:schemeClr val="accent4"/>
          </a:effectRef>
          <a:fontRef idx="minor">
            <a:schemeClr val="dk1"/>
          </a:fontRef>
        </p:style>
        <p:txBody>
          <a:bodyPr>
            <a:normAutofit fontScale="77500" lnSpcReduction="20000"/>
          </a:bodyPr>
          <a:lstStyle/>
          <a:p>
            <a:pPr marL="0" indent="0">
              <a:buNone/>
            </a:pPr>
            <a:r>
              <a:rPr lang="en-US" sz="3400" smtClean="0"/>
              <a:t>SUNY Geneseo</a:t>
            </a:r>
          </a:p>
          <a:p>
            <a:pPr marL="0" indent="0">
              <a:buNone/>
            </a:pPr>
            <a:r>
              <a:rPr lang="en-US" sz="3400" smtClean="0"/>
              <a:t>LPT Researcher/Editor</a:t>
            </a:r>
          </a:p>
          <a:p>
            <a:pPr marL="0" indent="0">
              <a:buNone/>
            </a:pPr>
            <a:r>
              <a:rPr lang="en-US" sz="3400" smtClean="0">
                <a:hlinkClick r:id="rId4"/>
              </a:rPr>
              <a:t>browna@geneseo.edu</a:t>
            </a:r>
            <a:endParaRPr lang="en-US" sz="3400" smtClean="0"/>
          </a:p>
          <a:p>
            <a:pPr marL="0" indent="0">
              <a:buNone/>
            </a:pPr>
            <a:endParaRPr lang="en-US"/>
          </a:p>
          <a:p>
            <a:pPr marL="0" indent="0">
              <a:buNone/>
            </a:pPr>
            <a:r>
              <a:rPr lang="en-US" sz="2800" smtClean="0"/>
              <a:t/>
            </a:r>
            <a:br>
              <a:rPr lang="en-US" sz="2800" smtClean="0"/>
            </a:br>
            <a:endParaRPr lang="en-US" sz="2800"/>
          </a:p>
        </p:txBody>
      </p:sp>
      <p:sp>
        <p:nvSpPr>
          <p:cNvPr id="5" name="Text Placeholder 4"/>
          <p:cNvSpPr>
            <a:spLocks noGrp="1"/>
          </p:cNvSpPr>
          <p:nvPr>
            <p:ph type="body" sz="quarter" idx="3"/>
          </p:nvPr>
        </p:nvSpPr>
        <p:spPr>
          <a:xfrm>
            <a:off x="4645025" y="2789238"/>
            <a:ext cx="4041775" cy="639762"/>
          </a:xfrm>
        </p:spPr>
        <p:txBody>
          <a:bodyPr>
            <a:normAutofit/>
          </a:bodyPr>
          <a:lstStyle/>
          <a:p>
            <a:r>
              <a:rPr lang="en-US" sz="3200"/>
              <a:t>Kate Pitcher</a:t>
            </a:r>
          </a:p>
        </p:txBody>
      </p:sp>
      <p:sp>
        <p:nvSpPr>
          <p:cNvPr id="6" name="Content Placeholder 5"/>
          <p:cNvSpPr>
            <a:spLocks noGrp="1"/>
          </p:cNvSpPr>
          <p:nvPr>
            <p:ph sz="quarter" idx="4"/>
          </p:nvPr>
        </p:nvSpPr>
        <p:spPr>
          <a:xfrm>
            <a:off x="4645025" y="3389534"/>
            <a:ext cx="4041775" cy="2096866"/>
          </a:xfrm>
          <a:solidFill>
            <a:schemeClr val="bg2"/>
          </a:solidFill>
          <a:ln>
            <a:solidFill>
              <a:schemeClr val="bg2">
                <a:lumMod val="90000"/>
              </a:schemeClr>
            </a:solidFill>
          </a:ln>
        </p:spPr>
        <p:style>
          <a:lnRef idx="2">
            <a:schemeClr val="dk1"/>
          </a:lnRef>
          <a:fillRef idx="1001">
            <a:schemeClr val="lt2"/>
          </a:fillRef>
          <a:effectRef idx="0">
            <a:schemeClr val="dk1"/>
          </a:effectRef>
          <a:fontRef idx="minor">
            <a:schemeClr val="dk1"/>
          </a:fontRef>
        </p:style>
        <p:txBody>
          <a:bodyPr/>
          <a:lstStyle/>
          <a:p>
            <a:pPr marL="0" indent="0">
              <a:buNone/>
            </a:pPr>
            <a:r>
              <a:rPr lang="en-US" smtClean="0"/>
              <a:t>SUNY Geneseo</a:t>
            </a:r>
          </a:p>
          <a:p>
            <a:pPr marL="0" indent="0">
              <a:buNone/>
            </a:pPr>
            <a:r>
              <a:rPr lang="en-US" smtClean="0"/>
              <a:t>Head</a:t>
            </a:r>
            <a:r>
              <a:rPr lang="en-US"/>
              <a:t>, Technical Services</a:t>
            </a:r>
          </a:p>
          <a:p>
            <a:pPr marL="0" indent="0">
              <a:buNone/>
            </a:pPr>
            <a:r>
              <a:rPr lang="en-US">
                <a:hlinkClick r:id="rId5"/>
              </a:rPr>
              <a:t>pitcher@geneseo.edu</a:t>
            </a:r>
            <a:endParaRPr lang="en-US"/>
          </a:p>
          <a:p>
            <a:pPr marL="0" indent="0">
              <a:buNone/>
            </a:pPr>
            <a:endParaRPr lang="en-US"/>
          </a:p>
        </p:txBody>
      </p:sp>
      <p:sp>
        <p:nvSpPr>
          <p:cNvPr id="7" name="TextBox 6"/>
          <p:cNvSpPr txBox="1"/>
          <p:nvPr/>
        </p:nvSpPr>
        <p:spPr>
          <a:xfrm>
            <a:off x="1341120" y="35560"/>
            <a:ext cx="6400800" cy="707886"/>
          </a:xfrm>
          <a:prstGeom prst="rect">
            <a:avLst/>
          </a:prstGeom>
          <a:noFill/>
          <a:ln>
            <a:no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4000" b="1" smtClean="0">
                <a:solidFill>
                  <a:schemeClr val="tx1">
                    <a:lumMod val="75000"/>
                    <a:lumOff val="25000"/>
                  </a:schemeClr>
                </a:solidFill>
              </a:rPr>
              <a:t>http://publishingtoolkit.org</a:t>
            </a:r>
            <a:endParaRPr lang="en-US" sz="4000" b="1">
              <a:solidFill>
                <a:schemeClr val="tx1">
                  <a:lumMod val="75000"/>
                  <a:lumOff val="25000"/>
                </a:schemeClr>
              </a:solidFill>
            </a:endParaRPr>
          </a:p>
        </p:txBody>
      </p:sp>
    </p:spTree>
    <p:extLst>
      <p:ext uri="{BB962C8B-B14F-4D97-AF65-F5344CB8AC3E}">
        <p14:creationId xmlns:p14="http://schemas.microsoft.com/office/powerpoint/2010/main" val="729129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Library </a:t>
            </a:r>
            <a:r>
              <a:rPr lang="en-US" smtClean="0"/>
              <a:t>Publishing Toolkit</a:t>
            </a:r>
            <a:endParaRPr lang="en-US" dirty="0"/>
          </a:p>
        </p:txBody>
      </p:sp>
      <p:pic>
        <p:nvPicPr>
          <p:cNvPr id="3074"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1848" y="838200"/>
            <a:ext cx="6091952" cy="322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2895600"/>
            <a:ext cx="8229600" cy="3048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smtClean="0"/>
              <a:t>RRLC Incubator Project funding: $20,000 grant</a:t>
            </a:r>
          </a:p>
          <a:p>
            <a:r>
              <a:rPr lang="en-US" smtClean="0"/>
              <a:t>Partnership with RRLC</a:t>
            </a:r>
            <a:r>
              <a:rPr lang="en-US" dirty="0" smtClean="0"/>
              <a:t>, MCLS, SUNY Geneseo</a:t>
            </a:r>
          </a:p>
          <a:p>
            <a:r>
              <a:rPr lang="en-US" smtClean="0"/>
              <a:t>Public-academic library collaboration</a:t>
            </a:r>
            <a:endParaRPr lang="en-US" dirty="0" smtClean="0"/>
          </a:p>
          <a:p>
            <a:endParaRPr lang="en-US" dirty="0" smtClean="0"/>
          </a:p>
          <a:p>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7050" y="4638675"/>
            <a:ext cx="158115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895850"/>
            <a:ext cx="9906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94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5233496" cy="6569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267200" y="0"/>
            <a:ext cx="4876800"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l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l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l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buNone/>
            </a:pPr>
            <a:r>
              <a:rPr lang="en-US" b="1" smtClean="0"/>
              <a:t>Project Scope:</a:t>
            </a:r>
          </a:p>
          <a:p>
            <a:r>
              <a:rPr lang="en-US" smtClean="0"/>
              <a:t>Identify types of publishing services &amp; content creation</a:t>
            </a:r>
          </a:p>
          <a:p>
            <a:r>
              <a:rPr lang="en-US" smtClean="0"/>
              <a:t>Evaluation of services &amp; software</a:t>
            </a:r>
          </a:p>
          <a:p>
            <a:r>
              <a:rPr lang="en-US" smtClean="0"/>
              <a:t>Assess trends in publishing</a:t>
            </a:r>
          </a:p>
          <a:p>
            <a:r>
              <a:rPr lang="en-US" smtClean="0"/>
              <a:t>Identify efficient workflows</a:t>
            </a:r>
          </a:p>
          <a:p>
            <a:r>
              <a:rPr lang="en-US" smtClean="0"/>
              <a:t>Develop assessment and identify best practices</a:t>
            </a:r>
          </a:p>
          <a:p>
            <a:endParaRPr lang="en-US" smtClean="0"/>
          </a:p>
          <a:p>
            <a:endParaRPr lang="en-US" dirty="0"/>
          </a:p>
        </p:txBody>
      </p:sp>
    </p:spTree>
    <p:extLst>
      <p:ext uri="{BB962C8B-B14F-4D97-AF65-F5344CB8AC3E}">
        <p14:creationId xmlns:p14="http://schemas.microsoft.com/office/powerpoint/2010/main" val="371625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US" smtClean="0"/>
              <a:t>Project Outcomes</a:t>
            </a:r>
            <a:endParaRPr lang="en-US"/>
          </a:p>
        </p:txBody>
      </p:sp>
      <p:sp>
        <p:nvSpPr>
          <p:cNvPr id="3" name="Content Placeholder 2"/>
          <p:cNvSpPr>
            <a:spLocks noGrp="1"/>
          </p:cNvSpPr>
          <p:nvPr>
            <p:ph idx="1"/>
          </p:nvPr>
        </p:nvSpPr>
        <p:spPr>
          <a:xfrm>
            <a:off x="457200" y="1447801"/>
            <a:ext cx="8229600" cy="2209800"/>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en-US" b="1" smtClean="0"/>
              <a:t>OUTPUTS/PRODUCTS:</a:t>
            </a:r>
          </a:p>
          <a:p>
            <a:r>
              <a:rPr lang="en-US" sz="2600" smtClean="0"/>
              <a:t>Open ebook/POD, Library Publishing Toolkit </a:t>
            </a:r>
            <a:r>
              <a:rPr lang="en-US" sz="2000" smtClean="0"/>
              <a:t>(</a:t>
            </a:r>
            <a:r>
              <a:rPr lang="en-US" sz="2000" b="1" i="1" smtClean="0"/>
              <a:t>due: July 30</a:t>
            </a:r>
            <a:r>
              <a:rPr lang="en-US" sz="2000" b="1" i="1" baseline="30000" smtClean="0"/>
              <a:t>th</a:t>
            </a:r>
            <a:r>
              <a:rPr lang="en-US" sz="2000" b="1" i="1" smtClean="0"/>
              <a:t>)</a:t>
            </a:r>
          </a:p>
          <a:p>
            <a:r>
              <a:rPr lang="en-US" sz="2600" smtClean="0"/>
              <a:t>Papers submitted to various journals &amp; trade publications</a:t>
            </a:r>
          </a:p>
          <a:p>
            <a:r>
              <a:rPr lang="en-US" sz="2600" smtClean="0"/>
              <a:t>Presentations at RRLC &amp; other venues</a:t>
            </a:r>
          </a:p>
        </p:txBody>
      </p:sp>
      <p:sp>
        <p:nvSpPr>
          <p:cNvPr id="5" name="Content Placeholder 2"/>
          <p:cNvSpPr txBox="1">
            <a:spLocks/>
          </p:cNvSpPr>
          <p:nvPr/>
        </p:nvSpPr>
        <p:spPr>
          <a:xfrm>
            <a:off x="457200" y="3657600"/>
            <a:ext cx="8229600" cy="281940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r>
              <a:rPr lang="en-US" b="1" smtClean="0"/>
              <a:t>OUTCOMES:</a:t>
            </a:r>
          </a:p>
          <a:p>
            <a:r>
              <a:rPr lang="en-US" sz="2800" smtClean="0"/>
              <a:t>Librarians will acquire a better understanding of digital publishing through</a:t>
            </a:r>
          </a:p>
          <a:p>
            <a:pPr lvl="1"/>
            <a:r>
              <a:rPr lang="en-US" smtClean="0"/>
              <a:t>participation in the process</a:t>
            </a:r>
          </a:p>
          <a:p>
            <a:pPr lvl="1"/>
            <a:r>
              <a:rPr lang="en-US" smtClean="0"/>
              <a:t>published best practices</a:t>
            </a:r>
          </a:p>
          <a:p>
            <a:r>
              <a:rPr lang="en-US" sz="2800" smtClean="0"/>
              <a:t>Development of digital content standards which can be used in a consistent manner across libraries</a:t>
            </a:r>
          </a:p>
          <a:p>
            <a:endParaRPr lang="en-US" smtClean="0"/>
          </a:p>
        </p:txBody>
      </p:sp>
    </p:spTree>
    <p:extLst>
      <p:ext uri="{BB962C8B-B14F-4D97-AF65-F5344CB8AC3E}">
        <p14:creationId xmlns:p14="http://schemas.microsoft.com/office/powerpoint/2010/main" val="1494429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24" y="1068729"/>
            <a:ext cx="8799755" cy="46462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90506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16935605"/>
              </p:ext>
            </p:extLst>
          </p:nvPr>
        </p:nvGraphicFramePr>
        <p:xfrm>
          <a:off x="457200" y="838200"/>
          <a:ext cx="8305800" cy="5287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506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3144</Words>
  <Application>Microsoft Office PowerPoint</Application>
  <PresentationFormat>On-screen Show (4:3)</PresentationFormat>
  <Paragraphs>529</Paragraphs>
  <Slides>44</Slides>
  <Notes>44</Notes>
  <HiddenSlides>18</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Aharoni</vt:lpstr>
      <vt:lpstr>Arial</vt:lpstr>
      <vt:lpstr>Calibri</vt:lpstr>
      <vt:lpstr>Office Theme</vt:lpstr>
      <vt:lpstr>Best Practices for Library Publishing:  the Library Publishing Toolkit</vt:lpstr>
      <vt:lpstr>Background</vt:lpstr>
      <vt:lpstr>PowerPoint Presentation</vt:lpstr>
      <vt:lpstr>PowerPoint Presentation</vt:lpstr>
      <vt:lpstr>Library Publishing Toolkit</vt:lpstr>
      <vt:lpstr>PowerPoint Presentation</vt:lpstr>
      <vt:lpstr>Project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Topics &amp; Case Studies   in the toolkit</vt:lpstr>
      <vt:lpstr>PowerPoint Presentation</vt:lpstr>
      <vt:lpstr>PowerPoint Presentation</vt:lpstr>
      <vt:lpstr>PowerPoint Presentation</vt:lpstr>
      <vt:lpstr>PowerPoint Presentation</vt:lpstr>
      <vt:lpstr>Trends &amp; essentials in Scholarly Publishing</vt:lpstr>
      <vt:lpstr>PowerPoint Presentation</vt:lpstr>
      <vt:lpstr>PowerPoint Presentation</vt:lpstr>
      <vt:lpstr>Journal Publishing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elements in successful library publishing programs…</vt:lpstr>
      <vt:lpstr>Marketing Plan for LPT</vt:lpstr>
      <vt:lpstr>PowerPoint Presentation</vt:lpstr>
      <vt:lpstr>PowerPoint Presentation</vt:lpstr>
      <vt:lpstr>Future of library publishing &amp; toolkit</vt:lpstr>
      <vt:lpstr>Contact information</vt:lpstr>
    </vt:vector>
  </TitlesOfParts>
  <Company>SUNY Geneseo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dc:creator>Katherine Pitcher</dc:creator>
  <cp:lastModifiedBy>Allison Brown</cp:lastModifiedBy>
  <cp:revision>61</cp:revision>
  <cp:lastPrinted>2013-06-06T18:19:17Z</cp:lastPrinted>
  <dcterms:created xsi:type="dcterms:W3CDTF">2013-05-29T15:07:47Z</dcterms:created>
  <dcterms:modified xsi:type="dcterms:W3CDTF">2013-07-31T21:00:15Z</dcterms:modified>
</cp:coreProperties>
</file>